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layout1.xml" ContentType="application/vnd.openxmlformats-officedocument.drawingml.diagramLayou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notesMasterIdLst>
    <p:notesMasterId r:id="rId27"/>
  </p:notesMasterIdLst>
  <p:sldIdLst>
    <p:sldId id="258" r:id="rId2"/>
    <p:sldId id="279" r:id="rId3"/>
    <p:sldId id="281" r:id="rId4"/>
    <p:sldId id="287" r:id="rId5"/>
    <p:sldId id="288" r:id="rId6"/>
    <p:sldId id="289" r:id="rId7"/>
    <p:sldId id="290" r:id="rId8"/>
    <p:sldId id="292" r:id="rId9"/>
    <p:sldId id="293" r:id="rId10"/>
    <p:sldId id="278" r:id="rId11"/>
    <p:sldId id="286" r:id="rId12"/>
    <p:sldId id="260" r:id="rId13"/>
    <p:sldId id="283" r:id="rId14"/>
    <p:sldId id="294" r:id="rId15"/>
    <p:sldId id="277" r:id="rId16"/>
    <p:sldId id="284" r:id="rId17"/>
    <p:sldId id="262" r:id="rId18"/>
    <p:sldId id="295" r:id="rId19"/>
    <p:sldId id="296" r:id="rId20"/>
    <p:sldId id="298" r:id="rId21"/>
    <p:sldId id="299" r:id="rId22"/>
    <p:sldId id="300" r:id="rId23"/>
    <p:sldId id="304" r:id="rId24"/>
    <p:sldId id="302" r:id="rId25"/>
    <p:sldId id="30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6699"/>
    <a:srgbClr val="66FF33"/>
    <a:srgbClr val="FF99FF"/>
    <a:srgbClr val="FF0066"/>
    <a:srgbClr val="FF66FF"/>
    <a:srgbClr val="9966FF"/>
    <a:srgbClr val="FF7C80"/>
    <a:srgbClr val="003399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22" autoAdjust="0"/>
  </p:normalViewPr>
  <p:slideViewPr>
    <p:cSldViewPr>
      <p:cViewPr>
        <p:scale>
          <a:sx n="55" d="100"/>
          <a:sy n="55" d="100"/>
        </p:scale>
        <p:origin x="-936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65B0"/>
            </a:solidFill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1073.7</c:v>
                </c:pt>
                <c:pt idx="1">
                  <c:v>1067.9000000000001</c:v>
                </c:pt>
                <c:pt idx="2">
                  <c:v>10081.6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1073.7</c:v>
                </c:pt>
                <c:pt idx="1">
                  <c:v>1067.9000000000001</c:v>
                </c:pt>
                <c:pt idx="2">
                  <c:v>10081.6</c:v>
                </c:pt>
              </c:numCache>
            </c:numRef>
          </c:val>
        </c:ser>
        <c:dLbls>
          <c:showVal val="1"/>
        </c:dLbls>
        <c:gapWidth val="80"/>
        <c:gapDepth val="222"/>
        <c:shape val="box"/>
        <c:axId val="75689984"/>
        <c:axId val="75691520"/>
        <c:axId val="0"/>
      </c:bar3DChart>
      <c:catAx>
        <c:axId val="75689984"/>
        <c:scaling>
          <c:orientation val="minMax"/>
        </c:scaling>
        <c:delete val="1"/>
        <c:axPos val="b"/>
        <c:tickLblPos val="nextTo"/>
        <c:crossAx val="75691520"/>
        <c:crosses val="autoZero"/>
        <c:auto val="1"/>
        <c:lblAlgn val="ctr"/>
        <c:lblOffset val="100"/>
      </c:catAx>
      <c:valAx>
        <c:axId val="75691520"/>
        <c:scaling>
          <c:orientation val="minMax"/>
        </c:scaling>
        <c:axPos val="l"/>
        <c:majorGridlines/>
        <c:minorGridlines/>
        <c:numFmt formatCode="0.00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756899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60"/>
      <c:rAngAx val="1"/>
    </c:view3D>
    <c:plotArea>
      <c:layout>
        <c:manualLayout>
          <c:layoutTarget val="inner"/>
          <c:xMode val="edge"/>
          <c:yMode val="edge"/>
          <c:x val="9.1421599015596627E-2"/>
          <c:y val="0.13589027869942791"/>
          <c:w val="0.86695789489120767"/>
          <c:h val="0.831430089066081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explosion val="24"/>
          <c:dPt>
            <c:idx val="0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4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Lbls>
            <c:showPercent val="1"/>
          </c:dLbls>
          <c:cat>
            <c:strRef>
              <c:f>Лист1!$A$2:$A$6</c:f>
              <c:strCache>
                <c:ptCount val="5"/>
                <c:pt idx="0">
                  <c:v>Земельный налог</c:v>
                </c:pt>
                <c:pt idx="1">
                  <c:v>Аренда имущества</c:v>
                </c:pt>
                <c:pt idx="2">
                  <c:v>Налог на имущество</c:v>
                </c:pt>
                <c:pt idx="3">
                  <c:v>Государственная пошлина</c:v>
                </c:pt>
                <c:pt idx="4">
                  <c:v>НДФЛ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386.9</c:v>
                </c:pt>
                <c:pt idx="1">
                  <c:v>26.3</c:v>
                </c:pt>
                <c:pt idx="2">
                  <c:v>14.3</c:v>
                </c:pt>
                <c:pt idx="3">
                  <c:v>3</c:v>
                </c:pt>
                <c:pt idx="4">
                  <c:v>170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dLbls>
            <c:showPercent val="1"/>
          </c:dLbls>
          <c:cat>
            <c:strRef>
              <c:f>Лист1!$A$2:$A$6</c:f>
              <c:strCache>
                <c:ptCount val="5"/>
                <c:pt idx="0">
                  <c:v>Земельный налог</c:v>
                </c:pt>
                <c:pt idx="1">
                  <c:v>Аренда имущества</c:v>
                </c:pt>
                <c:pt idx="2">
                  <c:v>Налог на имущество</c:v>
                </c:pt>
                <c:pt idx="3">
                  <c:v>Государственная пошлина</c:v>
                </c:pt>
                <c:pt idx="4">
                  <c:v>НДФЛ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386.9</c:v>
                </c:pt>
                <c:pt idx="1">
                  <c:v>26.3</c:v>
                </c:pt>
                <c:pt idx="2">
                  <c:v>16.7</c:v>
                </c:pt>
                <c:pt idx="3">
                  <c:v>3</c:v>
                </c:pt>
                <c:pt idx="4">
                  <c:v>155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dLbls>
            <c:showPercent val="1"/>
          </c:dLbls>
          <c:cat>
            <c:strRef>
              <c:f>Лист1!$A$2:$A$6</c:f>
              <c:strCache>
                <c:ptCount val="5"/>
                <c:pt idx="0">
                  <c:v>Земельный налог</c:v>
                </c:pt>
                <c:pt idx="1">
                  <c:v>Аренда имущества</c:v>
                </c:pt>
                <c:pt idx="2">
                  <c:v>Налог на имущество</c:v>
                </c:pt>
                <c:pt idx="3">
                  <c:v>Государственная пошлина</c:v>
                </c:pt>
                <c:pt idx="4">
                  <c:v>НДФЛ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386.9</c:v>
                </c:pt>
                <c:pt idx="1">
                  <c:v>26.3</c:v>
                </c:pt>
                <c:pt idx="2">
                  <c:v>17.899999999999999</c:v>
                </c:pt>
                <c:pt idx="3">
                  <c:v>3</c:v>
                </c:pt>
                <c:pt idx="4">
                  <c:v>160</c:v>
                </c:pt>
              </c:numCache>
            </c:numRef>
          </c:val>
        </c:ser>
        <c:dLbls>
          <c:showPercent val="1"/>
        </c:dLbls>
      </c:pie3DChart>
      <c:spPr>
        <a:noFill/>
        <a:ln w="25220">
          <a:noFill/>
        </a:ln>
      </c:spPr>
    </c:plotArea>
    <c:plotVisOnly val="1"/>
    <c:dispBlanksAs val="zero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787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47781212110770727"/>
          <c:y val="8.5024180463062621E-2"/>
        </c:manualLayout>
      </c:layout>
    </c:title>
    <c:view3D>
      <c:rotX val="60"/>
      <c:perspective val="30"/>
    </c:view3D>
    <c:plotArea>
      <c:layout>
        <c:manualLayout>
          <c:layoutTarget val="inner"/>
          <c:xMode val="edge"/>
          <c:yMode val="edge"/>
          <c:x val="0"/>
          <c:y val="0.17291161258674381"/>
          <c:w val="1"/>
          <c:h val="0.825873784660424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explosion val="35"/>
          <c:dPt>
            <c:idx val="0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4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Lbls>
            <c:showPercent val="1"/>
          </c:dLbls>
          <c:cat>
            <c:strRef>
              <c:f>Лист1!$A$2:$A$6</c:f>
              <c:strCache>
                <c:ptCount val="5"/>
                <c:pt idx="0">
                  <c:v>Земельный налог</c:v>
                </c:pt>
                <c:pt idx="1">
                  <c:v>Аренда имущества</c:v>
                </c:pt>
                <c:pt idx="2">
                  <c:v>Налог на имущество</c:v>
                </c:pt>
                <c:pt idx="3">
                  <c:v>Государственная пошлина</c:v>
                </c:pt>
                <c:pt idx="4">
                  <c:v>НДФЛ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386.9</c:v>
                </c:pt>
                <c:pt idx="1">
                  <c:v>26.3</c:v>
                </c:pt>
                <c:pt idx="2">
                  <c:v>16.7</c:v>
                </c:pt>
                <c:pt idx="3">
                  <c:v>3</c:v>
                </c:pt>
                <c:pt idx="4">
                  <c:v>155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20212</c:v>
                </c:pt>
              </c:strCache>
            </c:strRef>
          </c:tx>
          <c:dLbls>
            <c:showPercent val="1"/>
          </c:dLbls>
          <c:cat>
            <c:strRef>
              <c:f>Лист1!$A$2:$A$6</c:f>
              <c:strCache>
                <c:ptCount val="5"/>
                <c:pt idx="0">
                  <c:v>Земельный налог</c:v>
                </c:pt>
                <c:pt idx="1">
                  <c:v>Аренда имущества</c:v>
                </c:pt>
                <c:pt idx="2">
                  <c:v>Налог на имущество</c:v>
                </c:pt>
                <c:pt idx="3">
                  <c:v>Государственная пошлина</c:v>
                </c:pt>
                <c:pt idx="4">
                  <c:v>НДФЛ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386.9</c:v>
                </c:pt>
                <c:pt idx="1">
                  <c:v>26.3</c:v>
                </c:pt>
                <c:pt idx="2">
                  <c:v>16.7</c:v>
                </c:pt>
                <c:pt idx="3">
                  <c:v>3</c:v>
                </c:pt>
                <c:pt idx="4">
                  <c:v>155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dLbls>
            <c:showPercent val="1"/>
          </c:dLbls>
          <c:cat>
            <c:strRef>
              <c:f>Лист1!$A$2:$A$6</c:f>
              <c:strCache>
                <c:ptCount val="5"/>
                <c:pt idx="0">
                  <c:v>Земельный налог</c:v>
                </c:pt>
                <c:pt idx="1">
                  <c:v>Аренда имущества</c:v>
                </c:pt>
                <c:pt idx="2">
                  <c:v>Налог на имущество</c:v>
                </c:pt>
                <c:pt idx="3">
                  <c:v>Государственная пошлина</c:v>
                </c:pt>
                <c:pt idx="4">
                  <c:v>НДФЛ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386.9</c:v>
                </c:pt>
                <c:pt idx="1">
                  <c:v>26.3</c:v>
                </c:pt>
                <c:pt idx="2">
                  <c:v>17.899999999999999</c:v>
                </c:pt>
                <c:pt idx="3">
                  <c:v>3</c:v>
                </c:pt>
                <c:pt idx="4">
                  <c:v>160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8565318930140032"/>
          <c:y val="0.14814711124798194"/>
        </c:manualLayout>
      </c:layout>
    </c:title>
    <c:view3D>
      <c:rotX val="60"/>
      <c:perspective val="30"/>
    </c:view3D>
    <c:plotArea>
      <c:layout>
        <c:manualLayout>
          <c:layoutTarget val="inner"/>
          <c:xMode val="edge"/>
          <c:yMode val="edge"/>
          <c:x val="1.4634127996596984E-2"/>
          <c:y val="0.21774073970384097"/>
          <c:w val="0.52328540393862044"/>
          <c:h val="0.700698767022012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2"/>
          <c:dPt>
            <c:idx val="0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howPercent val="1"/>
          </c:dLbls>
          <c:cat>
            <c:strRef>
              <c:f>Лист1!$A$2:$A$6</c:f>
              <c:strCache>
                <c:ptCount val="5"/>
                <c:pt idx="0">
                  <c:v>Земельный налог</c:v>
                </c:pt>
                <c:pt idx="1">
                  <c:v>Аренда имущества</c:v>
                </c:pt>
                <c:pt idx="2">
                  <c:v>Налог на имущество</c:v>
                </c:pt>
                <c:pt idx="3">
                  <c:v>Государственная пошлина</c:v>
                </c:pt>
                <c:pt idx="4">
                  <c:v>НДФЛ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386.9</c:v>
                </c:pt>
                <c:pt idx="1">
                  <c:v>26.3</c:v>
                </c:pt>
                <c:pt idx="2">
                  <c:v>17.899999999999999</c:v>
                </c:pt>
                <c:pt idx="3">
                  <c:v>3</c:v>
                </c:pt>
                <c:pt idx="4">
                  <c:v>160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dLbls>
            <c:showPercent val="1"/>
          </c:dLbls>
          <c:cat>
            <c:strRef>
              <c:f>Лист1!$A$2:$A$6</c:f>
              <c:strCache>
                <c:ptCount val="5"/>
                <c:pt idx="0">
                  <c:v>Земельный налог</c:v>
                </c:pt>
                <c:pt idx="1">
                  <c:v>Аренда имущества</c:v>
                </c:pt>
                <c:pt idx="2">
                  <c:v>Налог на имущество</c:v>
                </c:pt>
                <c:pt idx="3">
                  <c:v>Государственная пошлина</c:v>
                </c:pt>
                <c:pt idx="4">
                  <c:v>НДФЛ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386.9</c:v>
                </c:pt>
                <c:pt idx="1">
                  <c:v>26.3</c:v>
                </c:pt>
                <c:pt idx="2">
                  <c:v>16.7</c:v>
                </c:pt>
                <c:pt idx="3">
                  <c:v>3</c:v>
                </c:pt>
                <c:pt idx="4">
                  <c:v>155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20222</c:v>
                </c:pt>
              </c:strCache>
            </c:strRef>
          </c:tx>
          <c:dLbls>
            <c:showPercent val="1"/>
          </c:dLbls>
          <c:cat>
            <c:strRef>
              <c:f>Лист1!$A$2:$A$6</c:f>
              <c:strCache>
                <c:ptCount val="5"/>
                <c:pt idx="0">
                  <c:v>Земельный налог</c:v>
                </c:pt>
                <c:pt idx="1">
                  <c:v>Аренда имущества</c:v>
                </c:pt>
                <c:pt idx="2">
                  <c:v>Налог на имущество</c:v>
                </c:pt>
                <c:pt idx="3">
                  <c:v>Государственная пошлина</c:v>
                </c:pt>
                <c:pt idx="4">
                  <c:v>НДФЛ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386.9</c:v>
                </c:pt>
                <c:pt idx="1">
                  <c:v>26.3</c:v>
                </c:pt>
                <c:pt idx="2">
                  <c:v>17.899999999999999</c:v>
                </c:pt>
                <c:pt idx="3">
                  <c:v>3</c:v>
                </c:pt>
                <c:pt idx="4">
                  <c:v>160</c:v>
                </c:pt>
              </c:numCache>
            </c:numRef>
          </c:val>
        </c:ser>
        <c:dLbls>
          <c:showPercent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56582056541670833"/>
          <c:y val="0.27001273120083824"/>
          <c:w val="0.41825914800141828"/>
          <c:h val="0.7299872687991624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4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2915290270084667"/>
          <c:y val="0.13902871554738241"/>
          <c:w val="0.84674174481209863"/>
          <c:h val="0.6289549092585898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 и неналоговые доходы</c:v>
                </c:pt>
              </c:strCache>
            </c:strRef>
          </c:tx>
          <c:dLbls>
            <c:txPr>
              <a:bodyPr rot="-2220000" vert="horz"/>
              <a:lstStyle/>
              <a:p>
                <a:pPr>
                  <a:defRPr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2018г. Отчет</c:v>
                </c:pt>
                <c:pt idx="1">
                  <c:v>2019г. Оценка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958.2</c:v>
                </c:pt>
                <c:pt idx="1">
                  <c:v>1567.2</c:v>
                </c:pt>
                <c:pt idx="2">
                  <c:v>600.5</c:v>
                </c:pt>
                <c:pt idx="3">
                  <c:v>587.9</c:v>
                </c:pt>
                <c:pt idx="4" formatCode="0.0">
                  <c:v>594.1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 rot="-2220000"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2018г. Отчет</c:v>
                </c:pt>
                <c:pt idx="1">
                  <c:v>2019г. Оценка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601.20000000000005</c:v>
                </c:pt>
                <c:pt idx="1">
                  <c:v>782.3</c:v>
                </c:pt>
                <c:pt idx="2">
                  <c:v>473.2</c:v>
                </c:pt>
                <c:pt idx="3">
                  <c:v>480</c:v>
                </c:pt>
                <c:pt idx="4">
                  <c:v>9487.5</c:v>
                </c:pt>
              </c:numCache>
            </c:numRef>
          </c:val>
        </c:ser>
        <c:dLbls>
          <c:showVal val="1"/>
        </c:dLbls>
        <c:shape val="cylinder"/>
        <c:axId val="79470976"/>
        <c:axId val="79472512"/>
        <c:axId val="0"/>
      </c:bar3DChart>
      <c:catAx>
        <c:axId val="79470976"/>
        <c:scaling>
          <c:orientation val="minMax"/>
        </c:scaling>
        <c:axPos val="b"/>
        <c:minorGridlines/>
        <c:numFmt formatCode="General" sourceLinked="1"/>
        <c:majorTickMark val="none"/>
        <c:tickLblPos val="nextTo"/>
        <c:txPr>
          <a:bodyPr rot="-2400000"/>
          <a:lstStyle/>
          <a:p>
            <a:pPr>
              <a:defRPr sz="1400"/>
            </a:pPr>
            <a:endParaRPr lang="ru-RU"/>
          </a:p>
        </c:txPr>
        <c:crossAx val="79472512"/>
        <c:crosses val="autoZero"/>
        <c:auto val="1"/>
        <c:lblAlgn val="ctr"/>
        <c:lblOffset val="100"/>
      </c:catAx>
      <c:valAx>
        <c:axId val="79472512"/>
        <c:scaling>
          <c:orientation val="minMax"/>
        </c:scaling>
        <c:axPos val="l"/>
        <c:minorGridlines/>
        <c:numFmt formatCode="#,##0.0" sourceLinked="0"/>
        <c:tickLblPos val="nextTo"/>
        <c:crossAx val="7947097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spcBef>
              <a:spcPts val="0"/>
            </a:spcBef>
            <a:defRPr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0"/>
      <c:perspective val="30"/>
    </c:view3D>
    <c:plotArea>
      <c:layout>
        <c:manualLayout>
          <c:layoutTarget val="inner"/>
          <c:xMode val="edge"/>
          <c:yMode val="edge"/>
          <c:x val="1.4634127996596984E-2"/>
          <c:y val="0.21774073970384103"/>
          <c:w val="0.61587804996597661"/>
          <c:h val="0.782259241132496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2"/>
          <c:dPt>
            <c:idx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spPr>
              <a:solidFill>
                <a:srgbClr val="99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66FF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2"/>
              <c:layout>
                <c:manualLayout>
                  <c:x val="-3.8237581413434418E-2"/>
                  <c:y val="6.770860673581385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6.8048021775055895E-2"/>
                  <c:y val="-3.249005715591436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913.5</c:v>
                </c:pt>
                <c:pt idx="1">
                  <c:v>81</c:v>
                </c:pt>
                <c:pt idx="2">
                  <c:v>5</c:v>
                </c:pt>
                <c:pt idx="3">
                  <c:v>3</c:v>
                </c:pt>
                <c:pt idx="4">
                  <c:v>71.2</c:v>
                </c:pt>
              </c:numCache>
            </c:numRef>
          </c:val>
        </c:ser>
        <c:dLbls>
          <c:showPercent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5069615502719873"/>
          <c:y val="1.2248304626995402E-2"/>
          <c:w val="0.49303844972801281"/>
          <c:h val="0.51071088096291528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0"/>
      <c:perspective val="30"/>
    </c:view3D>
    <c:plotArea>
      <c:layout>
        <c:manualLayout>
          <c:layoutTarget val="inner"/>
          <c:xMode val="edge"/>
          <c:yMode val="edge"/>
          <c:x val="1.4634127996596984E-2"/>
          <c:y val="0.21774073970384109"/>
          <c:w val="0.61587804996597661"/>
          <c:h val="0.782259241132496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2"/>
          <c:dPt>
            <c:idx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spPr>
              <a:solidFill>
                <a:srgbClr val="99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66FF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2"/>
              <c:layout>
                <c:manualLayout>
                  <c:x val="-3.8237533045755459E-2"/>
                  <c:y val="-3.387752816628205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6.8048021775055895E-2"/>
                  <c:y val="-3.24900571559143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909.7</c:v>
                </c:pt>
                <c:pt idx="1">
                  <c:v>82.2</c:v>
                </c:pt>
                <c:pt idx="2">
                  <c:v>4</c:v>
                </c:pt>
                <c:pt idx="3">
                  <c:v>3</c:v>
                </c:pt>
                <c:pt idx="4">
                  <c:v>54.3</c:v>
                </c:pt>
              </c:numCache>
            </c:numRef>
          </c:val>
        </c:ser>
        <c:dLbls>
          <c:showPercent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47552103307619575"/>
          <c:y val="2.8944784310839994E-2"/>
          <c:w val="0.51561332788810676"/>
          <c:h val="0.51391556314566456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0"/>
      <c:perspective val="30"/>
    </c:view3D>
    <c:plotArea>
      <c:layout>
        <c:manualLayout>
          <c:layoutTarget val="inner"/>
          <c:xMode val="edge"/>
          <c:yMode val="edge"/>
          <c:x val="1.4634127996596984E-2"/>
          <c:y val="0.21774073970384114"/>
          <c:w val="0.61587804996597661"/>
          <c:h val="0.782259241132496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2"/>
          <c:dPt>
            <c:idx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spPr>
              <a:solidFill>
                <a:srgbClr val="99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66FF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1"/>
              <c:layout>
                <c:manualLayout>
                  <c:x val="1.3027604454361198E-2"/>
                  <c:y val="6.902469155761582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5.2346831895814239E-2"/>
                  <c:y val="-1.826818014951604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3.1452626751497254E-3"/>
                  <c:y val="0.1352708484733535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tx>
                <c:rich>
                  <a:bodyPr/>
                  <a:lstStyle/>
                  <a:p>
                    <a:r>
                      <a:rPr lang="ru-RU" smtClean="0"/>
                      <a:t>0,1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Национальная безопасность и правоохранительная деятельность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911</c:v>
                </c:pt>
                <c:pt idx="1">
                  <c:v>86.6</c:v>
                </c:pt>
                <c:pt idx="2">
                  <c:v>3</c:v>
                </c:pt>
                <c:pt idx="3">
                  <c:v>9048.2999999999975</c:v>
                </c:pt>
                <c:pt idx="4">
                  <c:v>3</c:v>
                </c:pt>
              </c:numCache>
            </c:numRef>
          </c:val>
        </c:ser>
        <c:dLbls>
          <c:showPercent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52208171928139013"/>
          <c:y val="1.3921458142173123E-2"/>
          <c:w val="0.47791828071860998"/>
          <c:h val="0.53287357618090192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4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135085116909625"/>
          <c:y val="0.11427484478818249"/>
          <c:w val="0.88649148830903735"/>
          <c:h val="0.6852135294311509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rgbClr val="FF66FF"/>
            </a:solidFill>
          </c:spPr>
          <c:dLbls>
            <c:txPr>
              <a:bodyPr rot="-2220000" vert="horz"/>
              <a:lstStyle/>
              <a:p>
                <a:pPr>
                  <a:defRPr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2018г. Отчет</c:v>
                </c:pt>
                <c:pt idx="1">
                  <c:v>2019г. Оценка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1118.5</c:v>
                </c:pt>
                <c:pt idx="1">
                  <c:v>2349.5</c:v>
                </c:pt>
                <c:pt idx="2">
                  <c:v>1073.7</c:v>
                </c:pt>
                <c:pt idx="3">
                  <c:v>1067.9000000000001</c:v>
                </c:pt>
                <c:pt idx="4" formatCode="0.0">
                  <c:v>10081.6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spPr>
            <a:solidFill>
              <a:schemeClr val="accent2"/>
            </a:solidFill>
          </c:spPr>
          <c:dLbls>
            <c:txPr>
              <a:bodyPr rot="-2220000"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2018г. Отчет</c:v>
                </c:pt>
                <c:pt idx="1">
                  <c:v>2019г. Оценка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shape val="cylinder"/>
        <c:axId val="84284544"/>
        <c:axId val="84286080"/>
        <c:axId val="0"/>
      </c:bar3DChart>
      <c:catAx>
        <c:axId val="84284544"/>
        <c:scaling>
          <c:orientation val="minMax"/>
        </c:scaling>
        <c:axPos val="b"/>
        <c:minorGridlines/>
        <c:numFmt formatCode="General" sourceLinked="1"/>
        <c:majorTickMark val="none"/>
        <c:tickLblPos val="nextTo"/>
        <c:txPr>
          <a:bodyPr rot="-2400000"/>
          <a:lstStyle/>
          <a:p>
            <a:pPr>
              <a:defRPr sz="1400"/>
            </a:pPr>
            <a:endParaRPr lang="ru-RU"/>
          </a:p>
        </c:txPr>
        <c:crossAx val="84286080"/>
        <c:crosses val="autoZero"/>
        <c:auto val="1"/>
        <c:lblAlgn val="ctr"/>
        <c:lblOffset val="100"/>
      </c:catAx>
      <c:valAx>
        <c:axId val="84286080"/>
        <c:scaling>
          <c:orientation val="minMax"/>
        </c:scaling>
        <c:axPos val="l"/>
        <c:minorGridlines/>
        <c:numFmt formatCode="#,##0.0" sourceLinked="0"/>
        <c:tickLblPos val="nextTo"/>
        <c:crossAx val="842845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55AA35-1046-447D-A188-E86272F299F2}" type="doc">
      <dgm:prSet loTypeId="urn:microsoft.com/office/officeart/2005/8/layout/default#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4F7CED8-85F6-4CF1-BF9E-A0D71CF71FF8}">
      <dgm:prSet phldrT="[Текст]"/>
      <dgm:spPr/>
      <dgm:t>
        <a:bodyPr/>
        <a:lstStyle/>
        <a:p>
          <a:r>
            <a:rPr lang="ru-RU" b="1" dirty="0" smtClean="0"/>
            <a:t>дотация</a:t>
          </a:r>
          <a:endParaRPr lang="ru-RU" b="1" dirty="0"/>
        </a:p>
      </dgm:t>
    </dgm:pt>
    <dgm:pt modelId="{4B0D5136-BE93-4192-9F48-559D51E57806}" type="parTrans" cxnId="{CD7D0654-64CE-4EFE-B20F-635BDD1EF16C}">
      <dgm:prSet/>
      <dgm:spPr/>
      <dgm:t>
        <a:bodyPr/>
        <a:lstStyle/>
        <a:p>
          <a:endParaRPr lang="ru-RU"/>
        </a:p>
      </dgm:t>
    </dgm:pt>
    <dgm:pt modelId="{C9CCEB0E-32AC-4D9C-A717-404D58FDD1DF}" type="sibTrans" cxnId="{CD7D0654-64CE-4EFE-B20F-635BDD1EF16C}">
      <dgm:prSet/>
      <dgm:spPr/>
      <dgm:t>
        <a:bodyPr/>
        <a:lstStyle/>
        <a:p>
          <a:endParaRPr lang="ru-RU"/>
        </a:p>
      </dgm:t>
    </dgm:pt>
    <dgm:pt modelId="{D0EF626C-6DAC-4436-8337-8B6F4EFB14FE}">
      <dgm:prSet phldrT="[Текст]"/>
      <dgm:spPr/>
      <dgm:t>
        <a:bodyPr/>
        <a:lstStyle/>
        <a:p>
          <a:r>
            <a:rPr lang="ru-RU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субсидии</a:t>
          </a:r>
          <a:endParaRPr lang="ru-RU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780F2F4-C0E1-413E-B58B-85342782C261}" type="parTrans" cxnId="{2311D17F-7C25-4ADB-B181-445A2FFDF4A5}">
      <dgm:prSet/>
      <dgm:spPr/>
      <dgm:t>
        <a:bodyPr/>
        <a:lstStyle/>
        <a:p>
          <a:endParaRPr lang="ru-RU"/>
        </a:p>
      </dgm:t>
    </dgm:pt>
    <dgm:pt modelId="{C14DFA3F-2F92-446A-9F88-0AFA1A4A7F5D}" type="sibTrans" cxnId="{2311D17F-7C25-4ADB-B181-445A2FFDF4A5}">
      <dgm:prSet/>
      <dgm:spPr/>
      <dgm:t>
        <a:bodyPr/>
        <a:lstStyle/>
        <a:p>
          <a:endParaRPr lang="ru-RU"/>
        </a:p>
      </dgm:t>
    </dgm:pt>
    <dgm:pt modelId="{112F9FA8-2BC2-4871-8C8A-10F6F696F063}">
      <dgm:prSet phldrT="[Текст]"/>
      <dgm:spPr/>
      <dgm:t>
        <a:bodyPr/>
        <a:lstStyle/>
        <a:p>
          <a:r>
            <a:rPr lang="ru-RU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субвенции</a:t>
          </a:r>
          <a:endParaRPr lang="ru-RU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E64AF1A-29A1-4071-9D0A-580D02EF4790}" type="parTrans" cxnId="{455F65F8-0CE0-41B7-9977-D802DED5A065}">
      <dgm:prSet/>
      <dgm:spPr/>
      <dgm:t>
        <a:bodyPr/>
        <a:lstStyle/>
        <a:p>
          <a:endParaRPr lang="ru-RU"/>
        </a:p>
      </dgm:t>
    </dgm:pt>
    <dgm:pt modelId="{8C5C9D7A-B4A3-47E7-BF7E-04E8BA766301}" type="sibTrans" cxnId="{455F65F8-0CE0-41B7-9977-D802DED5A065}">
      <dgm:prSet/>
      <dgm:spPr/>
      <dgm:t>
        <a:bodyPr/>
        <a:lstStyle/>
        <a:p>
          <a:endParaRPr lang="ru-RU"/>
        </a:p>
      </dgm:t>
    </dgm:pt>
    <dgm:pt modelId="{DB8635AC-058E-45E4-A21B-7EDD5B84861B}" type="pres">
      <dgm:prSet presAssocID="{7B55AA35-1046-447D-A188-E86272F299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0B5E40-283E-4777-A232-8C6EFF6F742E}" type="pres">
      <dgm:prSet presAssocID="{14F7CED8-85F6-4CF1-BF9E-A0D71CF71FF8}" presName="node" presStyleLbl="node1" presStyleIdx="0" presStyleCnt="3" custScaleX="248051" custScaleY="59608" custLinFactNeighborX="1569" custLinFactNeighborY="-60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7ED94-01EA-4103-B707-26C0795A20EF}" type="pres">
      <dgm:prSet presAssocID="{C9CCEB0E-32AC-4D9C-A717-404D58FDD1DF}" presName="sibTrans" presStyleCnt="0"/>
      <dgm:spPr/>
      <dgm:t>
        <a:bodyPr/>
        <a:lstStyle/>
        <a:p>
          <a:endParaRPr lang="ru-RU"/>
        </a:p>
      </dgm:t>
    </dgm:pt>
    <dgm:pt modelId="{73DA5B8D-8D94-46C3-84B5-C1E76FBFCB11}" type="pres">
      <dgm:prSet presAssocID="{D0EF626C-6DAC-4436-8337-8B6F4EFB14FE}" presName="node" presStyleLbl="node1" presStyleIdx="1" presStyleCnt="3" custScaleX="248051" custScaleY="69591" custLinFactNeighborX="4990" custLinFactNeighborY="-42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B16BC-E307-4A98-8A75-36ABBD051C79}" type="pres">
      <dgm:prSet presAssocID="{C14DFA3F-2F92-446A-9F88-0AFA1A4A7F5D}" presName="sibTrans" presStyleCnt="0"/>
      <dgm:spPr/>
    </dgm:pt>
    <dgm:pt modelId="{8DBA2908-0255-44C8-A960-EA145C913B77}" type="pres">
      <dgm:prSet presAssocID="{112F9FA8-2BC2-4871-8C8A-10F6F696F063}" presName="node" presStyleLbl="node1" presStyleIdx="2" presStyleCnt="3" custScaleX="248051" custScaleY="69591" custLinFactNeighborX="1569" custLinFactNeighborY="-54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7D0654-64CE-4EFE-B20F-635BDD1EF16C}" srcId="{7B55AA35-1046-447D-A188-E86272F299F2}" destId="{14F7CED8-85F6-4CF1-BF9E-A0D71CF71FF8}" srcOrd="0" destOrd="0" parTransId="{4B0D5136-BE93-4192-9F48-559D51E57806}" sibTransId="{C9CCEB0E-32AC-4D9C-A717-404D58FDD1DF}"/>
    <dgm:cxn modelId="{0DE7CA5D-B680-46BB-926B-6FBBE7DB154C}" type="presOf" srcId="{112F9FA8-2BC2-4871-8C8A-10F6F696F063}" destId="{8DBA2908-0255-44C8-A960-EA145C913B77}" srcOrd="0" destOrd="0" presId="urn:microsoft.com/office/officeart/2005/8/layout/default#1"/>
    <dgm:cxn modelId="{455F65F8-0CE0-41B7-9977-D802DED5A065}" srcId="{7B55AA35-1046-447D-A188-E86272F299F2}" destId="{112F9FA8-2BC2-4871-8C8A-10F6F696F063}" srcOrd="2" destOrd="0" parTransId="{BE64AF1A-29A1-4071-9D0A-580D02EF4790}" sibTransId="{8C5C9D7A-B4A3-47E7-BF7E-04E8BA766301}"/>
    <dgm:cxn modelId="{8EE28C43-10D8-4300-B625-5ED05F2150FF}" type="presOf" srcId="{7B55AA35-1046-447D-A188-E86272F299F2}" destId="{DB8635AC-058E-45E4-A21B-7EDD5B84861B}" srcOrd="0" destOrd="0" presId="urn:microsoft.com/office/officeart/2005/8/layout/default#1"/>
    <dgm:cxn modelId="{2311D17F-7C25-4ADB-B181-445A2FFDF4A5}" srcId="{7B55AA35-1046-447D-A188-E86272F299F2}" destId="{D0EF626C-6DAC-4436-8337-8B6F4EFB14FE}" srcOrd="1" destOrd="0" parTransId="{8780F2F4-C0E1-413E-B58B-85342782C261}" sibTransId="{C14DFA3F-2F92-446A-9F88-0AFA1A4A7F5D}"/>
    <dgm:cxn modelId="{021F9525-765A-44A8-87F0-18B740FECA8E}" type="presOf" srcId="{D0EF626C-6DAC-4436-8337-8B6F4EFB14FE}" destId="{73DA5B8D-8D94-46C3-84B5-C1E76FBFCB11}" srcOrd="0" destOrd="0" presId="urn:microsoft.com/office/officeart/2005/8/layout/default#1"/>
    <dgm:cxn modelId="{3E1ACB62-C3AE-400C-832C-E88AEC437757}" type="presOf" srcId="{14F7CED8-85F6-4CF1-BF9E-A0D71CF71FF8}" destId="{190B5E40-283E-4777-A232-8C6EFF6F742E}" srcOrd="0" destOrd="0" presId="urn:microsoft.com/office/officeart/2005/8/layout/default#1"/>
    <dgm:cxn modelId="{BE030C87-2AF0-4E7B-86A0-BB123E5E79FD}" type="presParOf" srcId="{DB8635AC-058E-45E4-A21B-7EDD5B84861B}" destId="{190B5E40-283E-4777-A232-8C6EFF6F742E}" srcOrd="0" destOrd="0" presId="urn:microsoft.com/office/officeart/2005/8/layout/default#1"/>
    <dgm:cxn modelId="{2AF1FB3A-44E8-4B20-9192-B19F8C5AD8F4}" type="presParOf" srcId="{DB8635AC-058E-45E4-A21B-7EDD5B84861B}" destId="{2877ED94-01EA-4103-B707-26C0795A20EF}" srcOrd="1" destOrd="0" presId="urn:microsoft.com/office/officeart/2005/8/layout/default#1"/>
    <dgm:cxn modelId="{36BC6E6C-0363-4EE8-860A-30AFC92E83F3}" type="presParOf" srcId="{DB8635AC-058E-45E4-A21B-7EDD5B84861B}" destId="{73DA5B8D-8D94-46C3-84B5-C1E76FBFCB11}" srcOrd="2" destOrd="0" presId="urn:microsoft.com/office/officeart/2005/8/layout/default#1"/>
    <dgm:cxn modelId="{7AD34F9F-2DD7-48AF-9EAA-B88A1789B716}" type="presParOf" srcId="{DB8635AC-058E-45E4-A21B-7EDD5B84861B}" destId="{D57B16BC-E307-4A98-8A75-36ABBD051C79}" srcOrd="3" destOrd="0" presId="urn:microsoft.com/office/officeart/2005/8/layout/default#1"/>
    <dgm:cxn modelId="{D8084323-CD69-409B-B7B2-684778E8D539}" type="presParOf" srcId="{DB8635AC-058E-45E4-A21B-7EDD5B84861B}" destId="{8DBA2908-0255-44C8-A960-EA145C913B77}" srcOrd="4" destOrd="0" presId="urn:microsoft.com/office/officeart/2005/8/layout/default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0.37801</cdr:x>
      <cdr:y>0.67288</cdr:y>
    </cdr:from>
    <cdr:to>
      <cdr:x>0.50221</cdr:x>
      <cdr:y>0.74472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202279">
          <a:off x="2160343" y="2115034"/>
          <a:ext cx="709808" cy="225813"/>
        </a:xfrm>
        <a:prstGeom xmlns:a="http://schemas.openxmlformats.org/drawingml/2006/main" prst="rightArrow">
          <a:avLst/>
        </a:prstGeom>
        <a:solidFill xmlns:a="http://schemas.openxmlformats.org/drawingml/2006/main">
          <a:sysClr val="window" lastClr="FFFFFF">
            <a:lumMod val="75000"/>
          </a:sys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27000" h="127000"/>
          <a:bevelB w="127000" h="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endParaRPr lang="ru-RU" dirty="0"/>
        </a:p>
      </cdr:txBody>
    </cdr:sp>
  </cdr:relSizeAnchor>
  <cdr:relSizeAnchor xmlns:cdr="http://schemas.openxmlformats.org/drawingml/2006/chartDrawing">
    <cdr:from>
      <cdr:x>0.53977</cdr:x>
      <cdr:y>0.63762</cdr:y>
    </cdr:from>
    <cdr:to>
      <cdr:x>0.66106</cdr:x>
      <cdr:y>0.70934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19956584">
          <a:off x="3084834" y="2004199"/>
          <a:ext cx="693178" cy="225435"/>
        </a:xfrm>
        <a:prstGeom xmlns:a="http://schemas.openxmlformats.org/drawingml/2006/main" prst="rightArrow">
          <a:avLst/>
        </a:prstGeom>
        <a:solidFill xmlns:a="http://schemas.openxmlformats.org/drawingml/2006/main">
          <a:sysClr val="window" lastClr="FFFFFF">
            <a:lumMod val="75000"/>
          </a:sys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27000" h="127000"/>
          <a:bevelB w="127000" h="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0.2257</cdr:x>
      <cdr:y>0.2068</cdr:y>
    </cdr:from>
    <cdr:to>
      <cdr:x>0.23438</cdr:x>
      <cdr:y>0.24816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rot="5400000" flipH="1" flipV="1">
          <a:off x="1857388" y="1071570"/>
          <a:ext cx="71438" cy="21431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0.14757</cdr:x>
      <cdr:y>0.24816</cdr:y>
    </cdr:from>
    <cdr:to>
      <cdr:x>0.20833</cdr:x>
      <cdr:y>0.26195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rot="10800000">
          <a:off x="1214446" y="1285883"/>
          <a:ext cx="500066" cy="7143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0.25694</cdr:x>
      <cdr:y>0.19385</cdr:y>
    </cdr:from>
    <cdr:to>
      <cdr:x>0.26562</cdr:x>
      <cdr:y>0.23521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rot="5400000" flipH="1" flipV="1">
          <a:off x="2059479" y="905952"/>
          <a:ext cx="181547" cy="7143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0.17882</cdr:x>
      <cdr:y>0.2264</cdr:y>
    </cdr:from>
    <cdr:to>
      <cdr:x>0.23958</cdr:x>
      <cdr:y>0.24019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rot="10800000">
          <a:off x="1471594" y="993771"/>
          <a:ext cx="500031" cy="6053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3EDA3B-3984-4AA7-8632-84FD1B16207A}" type="datetimeFigureOut">
              <a:rPr lang="ru-RU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024EBB-1EB2-4279-B2D3-CAE100F50C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B2EF74-89F7-4300-BE65-7DBBC10E896A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80588-B74D-451C-B7E7-46ED5A35CD1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F586E0-F61A-4067-AF97-7846BABC6D63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13AD5-CF49-4CE9-99AE-53D8B737B1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5EC11C-9C17-4DC1-A34A-987CEC888305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ACF21-96A5-40DD-BDDA-FC89E90BC31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CDC26-BEAD-4F0F-8EA7-5959EEE71472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601A5-E43D-42BA-882A-C8370A6D55E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89A5E5-DFFD-4F3E-8069-C30F27512C92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EE258-887E-4477-8B2F-6A72EFDDD19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EDE181-A26F-4510-898C-A9B71E786A64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2DE34-DC80-45E0-865B-2ABFD211DC6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E65EF2-6A6A-4936-84BD-859CCD2E2A6A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38030-BB0F-4C4B-8697-DC1AD4D9E49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466D5B-7449-490A-9760-92DA049AD901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6CFBC-65EA-48A8-8F8E-C3E1C078F24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0E9CD6-E951-4FA6-BB1F-689BE6C0A044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64F24-139B-4306-B892-CF18681C83A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372C47-C74D-4657-9E28-79C84F9D3F75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E82C6-D11C-43CC-89B3-70F641182D2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1921B-F8D9-47A8-8AF1-BA38B8F7B049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665CE4FB-E049-4C9C-805B-BD45E74750F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EBDFCF9-F300-4C9A-B50A-40D45D92B407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C19D887-CA03-4C31-9B46-1FE0EA1813E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2.jpeg"/><Relationship Id="rId7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mailto:fo17ozin@mail.r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3132138" y="6308725"/>
            <a:ext cx="3041650" cy="4222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" name="Рисунок 3" descr="i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37574">
            <a:off x="249804" y="4258443"/>
            <a:ext cx="2982149" cy="2108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7" name="Picture 1" descr="\\Client3\документы\БЮДЖЕТ ДЛЯ ГРАЖДАН\ФОТО\Балаши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44414">
            <a:off x="6256189" y="4465286"/>
            <a:ext cx="2674638" cy="1941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8643998" cy="3929090"/>
          </a:xfrm>
        </p:spPr>
        <p:txBody>
          <a:bodyPr rtlCol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Бюджет для граждан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к решению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«О бюджете Балашинского муниципального образования Озинского муниципального</a:t>
            </a:r>
            <a:r>
              <a:rPr lang="en-US" sz="4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4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района на 2020 год и плановый период 2021 и 2022 годов»</a:t>
            </a:r>
            <a:endParaRPr lang="ru-RU" sz="4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24578" name="Picture 2" descr="\\Client3\документы\БЮДЖЕТ ДЛЯ ГРАЖДАН\ФОТО\Балаши\i (1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00430" y="4572008"/>
            <a:ext cx="2500330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Kadyseva\Desktop\Новая папка (2)\Новая папка (2)\cant-find-the-perfect-clip-art-220709.png"/>
          <p:cNvPicPr>
            <a:picLocks noChangeAspect="1" noChangeArrowheads="1"/>
          </p:cNvPicPr>
          <p:nvPr/>
        </p:nvPicPr>
        <p:blipFill rotWithShape="1">
          <a:blip r:embed="rId2"/>
          <a:srcRect l="7408" t="7715" r="8355" b="14347"/>
          <a:stretch/>
        </p:blipFill>
        <p:spPr bwMode="auto">
          <a:xfrm>
            <a:off x="214282" y="642918"/>
            <a:ext cx="4643470" cy="6215082"/>
          </a:xfrm>
          <a:prstGeom prst="rect">
            <a:avLst/>
          </a:prstGeom>
          <a:noFill/>
          <a:effectLst>
            <a:outerShdw blurRad="215900" dist="38100" dir="2100000" sx="103000" sy="103000" algn="tl" rotWithShape="0">
              <a:schemeClr val="bg1">
                <a:lumMod val="50000"/>
                <a:alpha val="40000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3" name="TextBox 2"/>
          <p:cNvSpPr txBox="1"/>
          <p:nvPr/>
        </p:nvSpPr>
        <p:spPr>
          <a:xfrm>
            <a:off x="683568" y="59185"/>
            <a:ext cx="8352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Бюджетный процесс</a:t>
            </a:r>
            <a:endParaRPr lang="ru-RU" sz="3200" dirty="0">
              <a:ln w="900" cmpd="sng">
                <a:solidFill>
                  <a:srgbClr val="3333CC">
                    <a:alpha val="55000"/>
                  </a:srgbClr>
                </a:solidFill>
                <a:prstDash val="solid"/>
              </a:ln>
              <a:solidFill>
                <a:srgbClr val="3333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 rot="321600">
            <a:off x="807575" y="1781343"/>
            <a:ext cx="2989263" cy="6064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0000FF"/>
                </a:solidFill>
              </a:rPr>
              <a:t>Участники бюджетного процесса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0000FF"/>
                </a:solidFill>
              </a:rPr>
              <a:t>Балашинского </a:t>
            </a:r>
            <a:r>
              <a:rPr lang="ru-RU" sz="1300" b="1" dirty="0">
                <a:solidFill>
                  <a:srgbClr val="0000FF"/>
                </a:solidFill>
              </a:rPr>
              <a:t>муниципального </a:t>
            </a:r>
            <a:r>
              <a:rPr lang="ru-RU" sz="1300" b="1" dirty="0" smtClean="0">
                <a:solidFill>
                  <a:srgbClr val="0000FF"/>
                </a:solidFill>
              </a:rPr>
              <a:t> образования</a:t>
            </a:r>
            <a:endParaRPr lang="ru-RU" sz="1300" b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314003">
            <a:off x="176472" y="2318642"/>
            <a:ext cx="4033979" cy="4053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Глава </a:t>
            </a:r>
            <a:r>
              <a:rPr lang="ru-RU" sz="1300" dirty="0" smtClean="0">
                <a:solidFill>
                  <a:srgbClr val="660033"/>
                </a:solidFill>
              </a:rPr>
              <a:t>муниципального образования;</a:t>
            </a:r>
            <a:endParaRPr lang="ru-RU" sz="1300" dirty="0">
              <a:solidFill>
                <a:srgbClr val="660033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Совет муниципального образования;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Администрация муниципального образования;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Финансовый орган муниципального образования;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Орган местного самоуправления в сфере экономики;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Контрольно-счетная </a:t>
            </a:r>
            <a:r>
              <a:rPr lang="ru-RU" sz="1300" dirty="0">
                <a:solidFill>
                  <a:srgbClr val="660033"/>
                </a:solidFill>
              </a:rPr>
              <a:t>комиссия </a:t>
            </a:r>
            <a:r>
              <a:rPr lang="ru-RU" sz="1300" dirty="0" smtClean="0">
                <a:solidFill>
                  <a:srgbClr val="660033"/>
                </a:solidFill>
              </a:rPr>
              <a:t>муниципального образования;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Орган внутреннего муниципального финансового контроля образования;</a:t>
            </a:r>
            <a:endParaRPr lang="ru-RU" sz="1300" dirty="0">
              <a:solidFill>
                <a:srgbClr val="660033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Главные распорядители бюджетных </a:t>
            </a:r>
            <a:r>
              <a:rPr lang="ru-RU" sz="1300" dirty="0" smtClean="0">
                <a:solidFill>
                  <a:srgbClr val="660033"/>
                </a:solidFill>
              </a:rPr>
              <a:t>средств;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Главные администраторы доходов </a:t>
            </a:r>
            <a:r>
              <a:rPr lang="ru-RU" sz="1300" dirty="0" smtClean="0">
                <a:solidFill>
                  <a:srgbClr val="660033"/>
                </a:solidFill>
              </a:rPr>
              <a:t>бюджета;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Главные администраторы источников финансирования дефицита бюджета;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Получатели </a:t>
            </a:r>
            <a:r>
              <a:rPr lang="ru-RU" sz="1300" dirty="0" smtClean="0">
                <a:solidFill>
                  <a:srgbClr val="660033"/>
                </a:solidFill>
              </a:rPr>
              <a:t>средств бюджета образования;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Иные органы, которым предоставлены бюджетные полномочия</a:t>
            </a:r>
            <a:endParaRPr lang="ru-RU" sz="1300" dirty="0">
              <a:solidFill>
                <a:srgbClr val="6600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908720"/>
            <a:ext cx="395048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39700" stA="30000" endPos="31000" dist="5080" dir="5400000" sy="-100000" rotWithShape="0"/>
                </a:effectLst>
                <a:latin typeface="+mn-lt"/>
              </a:rPr>
              <a:t>Этапы бюджетного процесса: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33CC">
                <a:tint val="45000"/>
                <a:satMod val="400000"/>
              </a:srgb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500694" y="4929198"/>
            <a:ext cx="1440160" cy="136815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588224" y="3500438"/>
            <a:ext cx="2555776" cy="216024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/>
              <a:ext uri="{28A0092B-C50C-407E-A947-70E740481C1C}"/>
            </a:extLst>
          </a:blip>
          <a:srcRect l="12638" t="4999" r="22690" b="17501"/>
          <a:stretch/>
        </p:blipFill>
        <p:spPr bwMode="auto">
          <a:xfrm>
            <a:off x="5364087" y="2564905"/>
            <a:ext cx="1008113" cy="108011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  <a:extLst>
              <a:ext uri="{BEBA8EAE-BF5A-486C-A8C5-ECC9F3942E4B}"/>
              <a:ext uri="{28A0092B-C50C-407E-A947-70E740481C1C}"/>
            </a:extLst>
          </a:blip>
          <a:srcRect l="22689" t="14499" r="26471" b="27501"/>
          <a:stretch/>
        </p:blipFill>
        <p:spPr bwMode="auto">
          <a:xfrm>
            <a:off x="7236296" y="1916832"/>
            <a:ext cx="1486122" cy="151216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7451724" y="1557338"/>
            <a:ext cx="1692276" cy="525462"/>
          </a:xfrm>
          <a:prstGeom prst="roundRect">
            <a:avLst/>
          </a:prstGeom>
          <a:pattFill prst="smCheck">
            <a:fgClr>
              <a:srgbClr val="FFFF99"/>
            </a:fgClr>
            <a:bgClr>
              <a:schemeClr val="bg1"/>
            </a:bgClr>
          </a:patt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70C0"/>
                </a:solidFill>
              </a:rPr>
              <a:t>СОСТАВЛЕНИЕ ПРОЕКТА БЮДЖЕТА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14876" y="1857364"/>
            <a:ext cx="1643074" cy="804873"/>
          </a:xfrm>
          <a:prstGeom prst="roundRect">
            <a:avLst/>
          </a:prstGeom>
          <a:pattFill prst="smCheck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accent6">
                    <a:lumMod val="75000"/>
                  </a:schemeClr>
                </a:solidFill>
              </a:rPr>
              <a:t>РАССМОТРЕНИЕ И УТВЕРЖДЕНИЕ БЮДЖЕТА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715272" y="5262563"/>
            <a:ext cx="1379516" cy="368300"/>
          </a:xfrm>
          <a:prstGeom prst="roundRect">
            <a:avLst/>
          </a:prstGeom>
          <a:pattFill prst="smCheck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8000"/>
                </a:solidFill>
              </a:rPr>
              <a:t>ИСПОЛНЕНИЕ БЮДЖЕТА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6248400"/>
            <a:ext cx="2476500" cy="609600"/>
          </a:xfrm>
          <a:prstGeom prst="roundRect">
            <a:avLst/>
          </a:prstGeom>
          <a:pattFill prst="smCheck">
            <a:fgClr>
              <a:srgbClr val="FFE8D1"/>
            </a:fgClr>
            <a:bgClr>
              <a:schemeClr val="bg1"/>
            </a:bgClr>
          </a:pattFill>
          <a:ln>
            <a:solidFill>
              <a:srgbClr val="B4008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D60093"/>
                </a:solidFill>
              </a:rPr>
              <a:t>ФОРМИРОВАНИЕ И УТВЕРЖДЕНИЕ БЮДЖЕТНОЙ ОТЧЕТНОСТИ</a:t>
            </a:r>
          </a:p>
        </p:txBody>
      </p:sp>
      <p:sp>
        <p:nvSpPr>
          <p:cNvPr id="11281" name="TextBox 8"/>
          <p:cNvSpPr txBox="1">
            <a:spLocks noChangeArrowheads="1"/>
          </p:cNvSpPr>
          <p:nvPr/>
        </p:nvSpPr>
        <p:spPr bwMode="auto">
          <a:xfrm>
            <a:off x="7596188" y="2420938"/>
            <a:ext cx="647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Arial" charset="0"/>
              </a:rPr>
              <a:t>1</a:t>
            </a:r>
          </a:p>
        </p:txBody>
      </p:sp>
      <p:sp>
        <p:nvSpPr>
          <p:cNvPr id="11" name="Выгнутая вверх стрелка 10"/>
          <p:cNvSpPr/>
          <p:nvPr/>
        </p:nvSpPr>
        <p:spPr>
          <a:xfrm rot="20243737" flipH="1">
            <a:off x="6249988" y="2297113"/>
            <a:ext cx="914400" cy="292100"/>
          </a:xfrm>
          <a:prstGeom prst="curvedDownArrow">
            <a:avLst>
              <a:gd name="adj1" fmla="val 25000"/>
              <a:gd name="adj2" fmla="val 50000"/>
              <a:gd name="adj3" fmla="val 633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 rot="13208455" flipH="1">
            <a:off x="5854700" y="3976688"/>
            <a:ext cx="912813" cy="292100"/>
          </a:xfrm>
          <a:prstGeom prst="curvedDownArrow">
            <a:avLst>
              <a:gd name="adj1" fmla="val 25000"/>
              <a:gd name="adj2" fmla="val 50000"/>
              <a:gd name="adj3" fmla="val 6516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Выгнутая вверх стрелка 24"/>
          <p:cNvSpPr/>
          <p:nvPr/>
        </p:nvSpPr>
        <p:spPr>
          <a:xfrm rot="9617039">
            <a:off x="6878638" y="5965825"/>
            <a:ext cx="914400" cy="292100"/>
          </a:xfrm>
          <a:prstGeom prst="curvedDownArrow">
            <a:avLst>
              <a:gd name="adj1" fmla="val 25000"/>
              <a:gd name="adj2" fmla="val 50000"/>
              <a:gd name="adj3" fmla="val 728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285" name="TextBox 25"/>
          <p:cNvSpPr txBox="1">
            <a:spLocks noChangeArrowheads="1"/>
          </p:cNvSpPr>
          <p:nvPr/>
        </p:nvSpPr>
        <p:spPr bwMode="auto">
          <a:xfrm>
            <a:off x="5508625" y="2852738"/>
            <a:ext cx="647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Arial" charset="0"/>
              </a:rPr>
              <a:t>2</a:t>
            </a:r>
          </a:p>
        </p:txBody>
      </p:sp>
      <p:sp>
        <p:nvSpPr>
          <p:cNvPr id="11286" name="TextBox 26"/>
          <p:cNvSpPr txBox="1">
            <a:spLocks noChangeArrowheads="1"/>
          </p:cNvSpPr>
          <p:nvPr/>
        </p:nvSpPr>
        <p:spPr bwMode="auto">
          <a:xfrm>
            <a:off x="7358082" y="4286256"/>
            <a:ext cx="649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Arial" charset="0"/>
              </a:rPr>
              <a:t>3</a:t>
            </a:r>
          </a:p>
        </p:txBody>
      </p:sp>
      <p:sp>
        <p:nvSpPr>
          <p:cNvPr id="11287" name="TextBox 27"/>
          <p:cNvSpPr txBox="1">
            <a:spLocks noChangeArrowheads="1"/>
          </p:cNvSpPr>
          <p:nvPr/>
        </p:nvSpPr>
        <p:spPr bwMode="auto">
          <a:xfrm>
            <a:off x="5857884" y="5357826"/>
            <a:ext cx="647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Arial" charset="0"/>
              </a:rPr>
              <a:t>4</a:t>
            </a:r>
          </a:p>
        </p:txBody>
      </p:sp>
      <p:pic>
        <p:nvPicPr>
          <p:cNvPr id="11288" name="Picture 4" descr="C:\Users\Kadyseva\Desktop\для слайдов\CLIPART_OF_15179_SM_2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714356"/>
            <a:ext cx="133826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lovepdf_com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"/>
            <a:ext cx="9144000" cy="6856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357158" y="0"/>
            <a:ext cx="8208912" cy="1071546"/>
          </a:xfrm>
          <a:prstGeom prst="rect">
            <a:avLst/>
          </a:prstGeom>
        </p:spPr>
        <p:txBody>
          <a:bodyPr anchor="ctr"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Основные характеристики бюджета</a:t>
            </a:r>
            <a:endParaRPr lang="ru-RU" sz="28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 2020-2022 годы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42910" y="2428868"/>
          <a:ext cx="5715040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1928794" y="5357826"/>
            <a:ext cx="928694" cy="571504"/>
          </a:xfrm>
          <a:prstGeom prst="roundRect">
            <a:avLst/>
          </a:prstGeom>
          <a:solidFill>
            <a:srgbClr val="E1FA84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2020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00430" y="5357826"/>
            <a:ext cx="857256" cy="571504"/>
          </a:xfrm>
          <a:prstGeom prst="roundRect">
            <a:avLst/>
          </a:prstGeom>
          <a:solidFill>
            <a:srgbClr val="E1FA84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2021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6314" y="5357826"/>
            <a:ext cx="857256" cy="571504"/>
          </a:xfrm>
          <a:prstGeom prst="roundRect">
            <a:avLst/>
          </a:prstGeom>
          <a:solidFill>
            <a:srgbClr val="E1FA84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2022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15368" name="TextBox 12"/>
          <p:cNvSpPr txBox="1">
            <a:spLocks noChangeArrowheads="1"/>
          </p:cNvSpPr>
          <p:nvPr/>
        </p:nvSpPr>
        <p:spPr bwMode="auto">
          <a:xfrm>
            <a:off x="785786" y="2571744"/>
            <a:ext cx="11525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smtClean="0">
                <a:latin typeface="Times New Roman" pitchFamily="18" charset="0"/>
              </a:rPr>
              <a:t>тыс.руб</a:t>
            </a:r>
            <a:r>
              <a:rPr lang="ru-RU" sz="1600" b="1" dirty="0">
                <a:latin typeface="Times New Roman" pitchFamily="18" charset="0"/>
              </a:rPr>
              <a:t>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85720" y="1285860"/>
            <a:ext cx="1714512" cy="57150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571736" y="1285860"/>
            <a:ext cx="1785950" cy="57150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228600">
              <a:srgbClr val="00B05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85720" y="1285860"/>
            <a:ext cx="16094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Доходы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571736" y="1285860"/>
            <a:ext cx="1721240" cy="46166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расходы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108396" y="2928934"/>
            <a:ext cx="2035604" cy="3000396"/>
          </a:xfrm>
          <a:prstGeom prst="round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771280" y="3143248"/>
            <a:ext cx="2372720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доходы: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9834" y="3571876"/>
            <a:ext cx="1964166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2020 год 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1073,7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2021 год 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1067,9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2022 год 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081,6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71280" y="4572008"/>
            <a:ext cx="237272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расходы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79834" y="4929198"/>
            <a:ext cx="196416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2020 год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1073,7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2021 год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1067,9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2022 год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081,6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143108" y="1571612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4929190" y="1000108"/>
            <a:ext cx="1571636" cy="1357322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Дефицит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или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 Профицит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500562" y="1500174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500562" y="1714488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6858016" y="1000108"/>
            <a:ext cx="2081212" cy="61277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rgbClr val="006600"/>
                </a:solidFill>
              </a:rPr>
              <a:t>больше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858016" y="1714489"/>
            <a:ext cx="2081212" cy="50006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rgbClr val="006600"/>
                </a:solidFill>
              </a:rPr>
              <a:t>меньше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sp>
        <p:nvSpPr>
          <p:cNvPr id="48" name="Двойная стрелка влево/вправо 47"/>
          <p:cNvSpPr/>
          <p:nvPr/>
        </p:nvSpPr>
        <p:spPr>
          <a:xfrm>
            <a:off x="6357950" y="1928802"/>
            <a:ext cx="714380" cy="214314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9" name="Двойная стрелка влево/вправо 48"/>
          <p:cNvSpPr/>
          <p:nvPr/>
        </p:nvSpPr>
        <p:spPr>
          <a:xfrm>
            <a:off x="6357950" y="1357298"/>
            <a:ext cx="714380" cy="214314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2"/>
          <p:cNvSpPr txBox="1">
            <a:spLocks noChangeArrowheads="1"/>
          </p:cNvSpPr>
          <p:nvPr/>
        </p:nvSpPr>
        <p:spPr bwMode="auto">
          <a:xfrm>
            <a:off x="1428729" y="642918"/>
            <a:ext cx="60722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727200" y="1341438"/>
            <a:ext cx="5400675" cy="127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76725" y="1328738"/>
            <a:ext cx="0" cy="3444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127875" y="1357313"/>
            <a:ext cx="0" cy="3762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27200" y="1338263"/>
            <a:ext cx="0" cy="361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388" y="1733550"/>
            <a:ext cx="2468562" cy="307975"/>
          </a:xfrm>
          <a:prstGeom prst="rect">
            <a:avLst/>
          </a:prstGeom>
          <a:solidFill>
            <a:srgbClr val="FF0000"/>
          </a:solidFill>
          <a:ln w="0">
            <a:solidFill>
              <a:schemeClr val="tx1"/>
            </a:solidFill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8633" y="1530678"/>
            <a:ext cx="2970212" cy="3079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0425" y="1733550"/>
            <a:ext cx="2771775" cy="585788"/>
          </a:xfrm>
          <a:prstGeom prst="rect">
            <a:avLst/>
          </a:prstGeom>
          <a:solidFill>
            <a:srgbClr val="92D050"/>
          </a:solidFill>
          <a:ln w="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0425" y="2319338"/>
            <a:ext cx="2771775" cy="4278094"/>
          </a:xfrm>
          <a:prstGeom prst="rect">
            <a:avLst/>
          </a:prstGeom>
          <a:solidFill>
            <a:srgbClr val="66FF33"/>
          </a:solidFill>
          <a:ln w="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других бюджетов (межбюджетные трансферты), организаций, граждан (кроме налоговых и неналоговых доходов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например: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отации;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убсидии;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убвенции;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ные межбюджетные трансферты;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прочие безвозмездные поступления.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8633" y="1824832"/>
            <a:ext cx="2970212" cy="5016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уплаты других пошлин и сборов, установленных законодательством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Российской Федерации,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 использования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муниципального имущества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оходы от оказания платных услуг (работ);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оходы от реализации муниципального имущества;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штрафы за нарушение законодательства о налогах и сборах;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рочие неналоговые доходы.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5152" y="2041525"/>
            <a:ext cx="2452797" cy="4524315"/>
          </a:xfrm>
          <a:prstGeom prst="rect">
            <a:avLst/>
          </a:prstGeom>
          <a:solidFill>
            <a:srgbClr val="FF7C80"/>
          </a:solidFill>
          <a:ln w="0">
            <a:solidFill>
              <a:schemeClr val="tx1"/>
            </a:solidFill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например: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доходы физических лиц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кцизы;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единый налог на вмененный доход;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единый сельскохозяйственный налог;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на имущество физических лиц;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земельный налог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осударственная пошлина.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500034" y="0"/>
            <a:ext cx="83058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00034" y="428604"/>
            <a:ext cx="8305800" cy="3571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РАСПРЕДЕЛЕНИЕ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ДОХОДОВ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071546"/>
          <a:ext cx="8643999" cy="542671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375259"/>
                <a:gridCol w="1089580"/>
                <a:gridCol w="1089580"/>
                <a:gridCol w="1089580"/>
              </a:tblGrid>
              <a:tr h="306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/>
                </a:tc>
              </a:tr>
              <a:tr h="153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600,5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587,9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594,1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3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 физических лиц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170,0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155,0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160,0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 anchor="b"/>
                </a:tc>
              </a:tr>
              <a:tr h="153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Налог  на имущество физических лиц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14,3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17,9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 anchor="b"/>
                </a:tc>
              </a:tr>
              <a:tr h="153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677" marR="456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386,9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386,9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386,9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 anchor="b"/>
                </a:tc>
              </a:tr>
              <a:tr h="153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677" marR="456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 anchor="b"/>
                </a:tc>
              </a:tr>
              <a:tr h="459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находящегося в государственной 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муниципальной собственности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26,3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26,3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26,3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 anchor="b"/>
                </a:tc>
              </a:tr>
              <a:tr h="459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 бюджетов бюджетной системы Российской Федерации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473,2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480,0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9487,5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12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Дотация бюджетам сельских поселений на выравнивание бюджетной обеспеченности из бюджета муниципального района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392,2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397,8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400,9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 anchor="b"/>
                </a:tc>
              </a:tr>
              <a:tr h="612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поселений на строительство и реконструкцию (модернизацию) объектов питьевого водоснабжения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9000,0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 anchor="b"/>
                </a:tc>
              </a:tr>
              <a:tr h="765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поселений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осуществление органами местного самоуправления полномочий по первичному воинскому учету на территориях, где отсутствуют военные комиссариаты</a:t>
                      </a: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81,0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82,2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86,6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 anchor="b"/>
                </a:tc>
              </a:tr>
              <a:tr h="179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1073,7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1067,9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10081,6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77" marR="45677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10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2476517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-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7984" y="428604"/>
            <a:ext cx="228601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0" name="Rectangle 27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07154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собственных доходов бюджета </a:t>
            </a:r>
            <a:br>
              <a:rPr lang="ru-RU" alt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2019 -2022 годов         </a:t>
            </a:r>
            <a:br>
              <a:rPr lang="ru-RU" alt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Line 57"/>
          <p:cNvSpPr>
            <a:spLocks noChangeShapeType="1"/>
          </p:cNvSpPr>
          <p:nvPr/>
        </p:nvSpPr>
        <p:spPr bwMode="auto">
          <a:xfrm>
            <a:off x="4284663" y="28527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22"/>
          <p:cNvGraphicFramePr>
            <a:graphicFrameLocks noGrp="1"/>
          </p:cNvGraphicFramePr>
          <p:nvPr>
            <p:ph idx="1"/>
          </p:nvPr>
        </p:nvGraphicFramePr>
        <p:xfrm>
          <a:off x="285720" y="1857364"/>
          <a:ext cx="3000396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Содержимое 22"/>
          <p:cNvGraphicFramePr>
            <a:graphicFrameLocks/>
          </p:cNvGraphicFramePr>
          <p:nvPr/>
        </p:nvGraphicFramePr>
        <p:xfrm>
          <a:off x="1571604" y="3571876"/>
          <a:ext cx="3714776" cy="328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Содержимое 22"/>
          <p:cNvGraphicFramePr>
            <a:graphicFrameLocks/>
          </p:cNvGraphicFramePr>
          <p:nvPr/>
        </p:nvGraphicFramePr>
        <p:xfrm>
          <a:off x="4357654" y="1071546"/>
          <a:ext cx="4786346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073" name="Рисунок 33" descr="rubl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572116"/>
            <a:ext cx="1500166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3216151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71736" y="714356"/>
            <a:ext cx="300036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ages_zemnalog1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43570" y="5199469"/>
            <a:ext cx="2714644" cy="1658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5" name="TextBox 3"/>
          <p:cNvSpPr txBox="1">
            <a:spLocks noChangeArrowheads="1"/>
          </p:cNvSpPr>
          <p:nvPr/>
        </p:nvSpPr>
        <p:spPr bwMode="auto">
          <a:xfrm>
            <a:off x="1" y="0"/>
            <a:ext cx="9144000" cy="900000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МЕЖБЮДЖЕТНЫЕ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ТРАНСФЕРТЫ – ОСНОВНОЙ ВИД БЕЗВОЗМЕЗДНЫХ ПЕРЕЧИСЛЕНИЙ</a:t>
            </a:r>
          </a:p>
        </p:txBody>
      </p:sp>
      <p:sp>
        <p:nvSpPr>
          <p:cNvPr id="431106" name="TextBox 4"/>
          <p:cNvSpPr txBox="1">
            <a:spLocks noChangeArrowheads="1"/>
          </p:cNvSpPr>
          <p:nvPr/>
        </p:nvSpPr>
        <p:spPr bwMode="auto">
          <a:xfrm>
            <a:off x="214282" y="939800"/>
            <a:ext cx="8715436" cy="708025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  <a:softEdge rad="3175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Межбюджетные трансферты – денежные средства, перечисляемые из одного бюджета бюджетной системы Российской Федерации другому</a:t>
            </a:r>
          </a:p>
        </p:txBody>
      </p:sp>
      <p:sp>
        <p:nvSpPr>
          <p:cNvPr id="431107" name="TextBox 5"/>
          <p:cNvSpPr txBox="1">
            <a:spLocks noChangeArrowheads="1"/>
          </p:cNvSpPr>
          <p:nvPr/>
        </p:nvSpPr>
        <p:spPr bwMode="auto">
          <a:xfrm>
            <a:off x="250824" y="1803400"/>
            <a:ext cx="2749539" cy="58477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</a:p>
        </p:txBody>
      </p:sp>
      <p:sp>
        <p:nvSpPr>
          <p:cNvPr id="431108" name="TextBox 6"/>
          <p:cNvSpPr txBox="1">
            <a:spLocks noChangeArrowheads="1"/>
          </p:cNvSpPr>
          <p:nvPr/>
        </p:nvSpPr>
        <p:spPr bwMode="auto">
          <a:xfrm>
            <a:off x="3071802" y="1785926"/>
            <a:ext cx="2928958" cy="58477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Определение</a:t>
            </a:r>
          </a:p>
          <a:p>
            <a:pPr algn="ctr"/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1109" name="TextBox 7"/>
          <p:cNvSpPr txBox="1">
            <a:spLocks noChangeArrowheads="1"/>
          </p:cNvSpPr>
          <p:nvPr/>
        </p:nvSpPr>
        <p:spPr bwMode="auto">
          <a:xfrm>
            <a:off x="6072198" y="1803400"/>
            <a:ext cx="2786081" cy="58477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Аналогия в семейном бюджете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8125" y="2454275"/>
            <a:ext cx="2833677" cy="1323975"/>
          </a:xfrm>
          <a:prstGeom prst="rect">
            <a:avLst/>
          </a:prstGeom>
          <a:solidFill>
            <a:srgbClr val="FF6699"/>
          </a:solidFill>
          <a:ln>
            <a:solidFill>
              <a:srgbClr val="FF0066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Дотации (от лат. «</a:t>
            </a:r>
            <a:r>
              <a: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Dotation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r>
              <a: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дар, пожертвование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3786190"/>
            <a:ext cx="2808288" cy="1570037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Субвенции (от лат. «</a:t>
            </a:r>
            <a:r>
              <a: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»)- приходить на помощь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5362575"/>
            <a:ext cx="2846418" cy="1323975"/>
          </a:xfrm>
          <a:prstGeom prst="rect">
            <a:avLst/>
          </a:prstGeom>
          <a:solidFill>
            <a:srgbClr val="66FF33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Субсидии (от лат. «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») - поддержка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9113" y="2449513"/>
            <a:ext cx="2992437" cy="1323975"/>
          </a:xfrm>
          <a:prstGeom prst="rect">
            <a:avLst/>
          </a:prstGeom>
          <a:ln>
            <a:solidFill>
              <a:srgbClr val="9966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Предоставляются без определения конкретной цели их использования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7363" y="3779838"/>
            <a:ext cx="3024187" cy="1570037"/>
          </a:xfrm>
          <a:prstGeom prst="rect">
            <a:avLst/>
          </a:prstGeom>
          <a:solidFill>
            <a:srgbClr val="FF99FF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2763" y="5354638"/>
            <a:ext cx="3059112" cy="132397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Предоставляются на условиях долевого софинансирования расходов других бюджетов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51550" y="2446338"/>
            <a:ext cx="2790825" cy="13223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 даете своему ребенку карманные деньги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1550" y="3768725"/>
            <a:ext cx="2781300" cy="1508105"/>
          </a:xfrm>
          <a:prstGeom prst="rect">
            <a:avLst/>
          </a:prstGeom>
          <a:solidFill>
            <a:srgbClr val="FFCC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 даете своему ребенку деньги и посылаете его в магазин купить продукты (по списку)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6950" y="5354638"/>
            <a:ext cx="2743200" cy="1323975"/>
          </a:xfrm>
          <a:prstGeom prst="rect">
            <a:avLst/>
          </a:prstGeom>
          <a:solidFill>
            <a:srgbClr val="9999FF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 «добавляете» денег для того, чтобы ребенок купил себе новый телефон (а остальные он накопил сам</a:t>
            </a:r>
            <a:r>
              <a:rPr lang="ru-RU" sz="1600" dirty="0">
                <a:latin typeface="+mn-lt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 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774113" y="6492875"/>
            <a:ext cx="369887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398561"/>
            <a:ext cx="7776864" cy="876300"/>
          </a:xfrm>
          <a:prstGeom prst="rect">
            <a:avLst/>
          </a:prstGeom>
        </p:spPr>
        <p:txBody>
          <a:bodyPr anchor="ctr"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Безвозмездные поступления</a:t>
            </a:r>
            <a:endParaRPr lang="ru-RU" sz="36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179512" y="2500306"/>
          <a:ext cx="5184576" cy="3636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5500694" y="2500306"/>
            <a:ext cx="1008112" cy="7149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392,2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</a:t>
            </a: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</a:t>
            </a:r>
            <a:r>
              <a:rPr lang="ru-RU" sz="1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715140" y="2500306"/>
            <a:ext cx="1008112" cy="7149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397,8</a:t>
            </a:r>
            <a:endParaRPr lang="ru-RU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572132" y="4286256"/>
            <a:ext cx="928694" cy="7829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81,0</a:t>
            </a:r>
            <a:endParaRPr lang="ru-RU" sz="20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214422"/>
            <a:ext cx="529457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Безвозмездные поступления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858148" y="2500306"/>
            <a:ext cx="1008112" cy="7149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400,9</a:t>
            </a:r>
            <a:endParaRPr lang="ru-RU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786578" y="4286256"/>
            <a:ext cx="1000132" cy="785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82,2</a:t>
            </a:r>
            <a:endParaRPr lang="ru-RU" sz="20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929586" y="4286256"/>
            <a:ext cx="1008112" cy="7943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86,6</a:t>
            </a:r>
            <a:endParaRPr lang="ru-RU" sz="20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9256" y="1214422"/>
            <a:ext cx="125720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2020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15140" y="1214422"/>
            <a:ext cx="1080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2021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858148" y="1214422"/>
            <a:ext cx="108012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2022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429256" y="1571612"/>
            <a:ext cx="1008112" cy="648072"/>
          </a:xfrm>
          <a:prstGeom prst="roundRect">
            <a:avLst/>
          </a:prstGeom>
          <a:solidFill>
            <a:srgbClr val="A7D971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473,2</a:t>
            </a:r>
            <a:endParaRPr lang="ru-RU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</a:t>
            </a:r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715140" y="1571612"/>
            <a:ext cx="1008112" cy="648072"/>
          </a:xfrm>
          <a:prstGeom prst="roundRect">
            <a:avLst/>
          </a:prstGeom>
          <a:solidFill>
            <a:srgbClr val="A7D971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480,0</a:t>
            </a:r>
            <a:endParaRPr lang="ru-RU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858148" y="1571612"/>
            <a:ext cx="1000132" cy="648072"/>
          </a:xfrm>
          <a:prstGeom prst="roundRect">
            <a:avLst/>
          </a:prstGeom>
          <a:solidFill>
            <a:srgbClr val="A7D971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9487,5</a:t>
            </a:r>
            <a:endParaRPr lang="ru-RU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Тыс.руб</a:t>
            </a:r>
            <a:r>
              <a:rPr lang="ru-RU" sz="1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00826" y="2143116"/>
            <a:ext cx="15895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 том числе:</a:t>
            </a:r>
          </a:p>
        </p:txBody>
      </p:sp>
      <p:pic>
        <p:nvPicPr>
          <p:cNvPr id="18" name="Picture 2" descr="http://kursk-izvestia.ru/storage/press/big/2015/11/23/566e24ab43da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000636"/>
            <a:ext cx="8929718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2" descr="финпомощь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1571612"/>
            <a:ext cx="2571768" cy="922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5500694" y="3357562"/>
            <a:ext cx="1071570" cy="7829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0,0</a:t>
            </a:r>
            <a:endParaRPr lang="ru-RU" sz="20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715140" y="3357562"/>
            <a:ext cx="1071570" cy="7829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0,0</a:t>
            </a:r>
            <a:endParaRPr lang="ru-RU" sz="20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858148" y="3357562"/>
            <a:ext cx="1071570" cy="7829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9000,0</a:t>
            </a:r>
            <a:endParaRPr lang="ru-RU" sz="20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0001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Динамика поступлений  доходов в бюджет Балашинского муниципального образования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10"/>
          <p:cNvGraphicFramePr>
            <a:graphicFrameLocks/>
          </p:cNvGraphicFramePr>
          <p:nvPr/>
        </p:nvGraphicFramePr>
        <p:xfrm>
          <a:off x="0" y="1214422"/>
          <a:ext cx="8929718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подразделам классификации расходов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3" y="869199"/>
          <a:ext cx="8643998" cy="5774511"/>
        </p:xfrm>
        <a:graphic>
          <a:graphicData uri="http://schemas.openxmlformats.org/drawingml/2006/table">
            <a:tbl>
              <a:tblPr/>
              <a:tblGrid>
                <a:gridCol w="4245806"/>
                <a:gridCol w="861989"/>
                <a:gridCol w="1005651"/>
                <a:gridCol w="718323"/>
                <a:gridCol w="1006432"/>
                <a:gridCol w="805797"/>
              </a:tblGrid>
              <a:tr h="320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Раздел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Под­раздел</a:t>
                      </a: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2020 год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2022 год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3219">
                <a:tc>
                  <a:txBody>
                    <a:bodyPr/>
                    <a:lstStyle/>
                    <a:p>
                      <a:pPr algn="l" fontAlgn="auto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ОБЩЕГОСУДАРСТВЕННЫЕ ВОПРОСЫ</a:t>
                      </a: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</a:rPr>
                        <a:t>01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</a:rPr>
                        <a:t>913,5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</a:rPr>
                        <a:t>909,7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911,0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5895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02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379,5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378,5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377,5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7827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04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473,5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468,5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468,5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6363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06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60,0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62,2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64,5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2170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>
                          <a:latin typeface="Times New Roman"/>
                          <a:ea typeface="Times New Roman"/>
                        </a:rPr>
                        <a:t>Резервные фонды</a:t>
                      </a:r>
                      <a:endParaRPr lang="ru-RU" sz="1300" b="1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2170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НАЦИОНАЛЬНАЯ ОБОРОНА</a:t>
                      </a: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02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81,0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82,2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86,6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</a:tr>
              <a:tr h="2170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>
                          <a:latin typeface="Times New Roman"/>
                          <a:ea typeface="Times New Roman"/>
                        </a:rPr>
                        <a:t>Мобилизационная и вневойсковая подготовка</a:t>
                      </a:r>
                      <a:endParaRPr lang="ru-RU" sz="1300" b="1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02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03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>
                          <a:latin typeface="Times New Roman"/>
                          <a:ea typeface="Times New Roman"/>
                        </a:rPr>
                        <a:t>81,0</a:t>
                      </a:r>
                      <a:endParaRPr lang="ru-RU" sz="1300" b="1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82,2</a:t>
                      </a: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86,6</a:t>
                      </a: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</a:tr>
              <a:tr h="426739"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03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4,0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3,0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6398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>
                          <a:latin typeface="Times New Roman"/>
                          <a:ea typeface="Times New Roman"/>
                        </a:rPr>
                        <a:t>Защита населения и территории от последствий чрезвычайных ситуаций природного и техногенного характера, гражданская оборона</a:t>
                      </a:r>
                      <a:endParaRPr lang="ru-RU" sz="1300" b="1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03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09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5,0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4,0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3,0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70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1" kern="0" dirty="0"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04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3,0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3,0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3,0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7080">
                <a:tc>
                  <a:txBody>
                    <a:bodyPr/>
                    <a:lstStyle/>
                    <a:p>
                      <a:pPr algn="l" fontAlgn="auto">
                        <a:spcAft>
                          <a:spcPts val="0"/>
                        </a:spcAft>
                      </a:pPr>
                      <a:r>
                        <a:rPr lang="ru-RU" sz="1300" b="0">
                          <a:latin typeface="Times New Roman"/>
                          <a:ea typeface="Times New Roman"/>
                        </a:rPr>
                        <a:t>Водные ресурсы</a:t>
                      </a:r>
                      <a:endParaRPr lang="ru-RU" sz="1300" b="1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04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06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3,0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3,0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3,0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70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1" kern="0" dirty="0"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05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71,2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54,3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9048,3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2170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Жилищное хозяйство</a:t>
                      </a: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300" b="0">
                          <a:latin typeface="Times New Roman"/>
                          <a:ea typeface="Times New Roman"/>
                        </a:rPr>
                        <a:t>05</a:t>
                      </a:r>
                      <a:endParaRPr lang="ru-RU" sz="1300" b="1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5,0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5,0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4,0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2170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Коммунальное хозяйство</a:t>
                      </a: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300" b="0">
                          <a:latin typeface="Times New Roman"/>
                          <a:ea typeface="Times New Roman"/>
                        </a:rPr>
                        <a:t>05</a:t>
                      </a:r>
                      <a:endParaRPr lang="ru-RU" sz="1300" b="1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02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9000,0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2170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Благоустройство</a:t>
                      </a: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300" b="0">
                          <a:latin typeface="Times New Roman"/>
                          <a:ea typeface="Times New Roman"/>
                        </a:rPr>
                        <a:t>05</a:t>
                      </a:r>
                      <a:endParaRPr lang="ru-RU" sz="1300" b="1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03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66,2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49,3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44,3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1" kern="0" dirty="0">
                          <a:latin typeface="Times New Roman"/>
                        </a:rPr>
                        <a:t>ВСЕГО</a:t>
                      </a: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1073,7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1053,2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10051,9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Прямоугольник 4"/>
          <p:cNvSpPr>
            <a:spLocks noChangeArrowheads="1"/>
          </p:cNvSpPr>
          <p:nvPr/>
        </p:nvSpPr>
        <p:spPr bwMode="auto">
          <a:xfrm>
            <a:off x="500034" y="714356"/>
            <a:ext cx="821537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3260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  <a:cs typeface="Times New Roman" pitchFamily="18" charset="0"/>
              </a:rPr>
              <a:t>«</a:t>
            </a:r>
            <a:r>
              <a:rPr lang="ru-RU" sz="2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 для граждан» познакомит вас с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параметрами бюджета Балашинского муниципального образования Озинского муниципального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района Саратовской области  на 20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год и плановый период 20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годов. </a:t>
            </a:r>
            <a:endParaRPr lang="ru-RU" sz="2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гражданским служащим, так и педагогам, врачам, пенсионерам, студентам, молодым семьям и другим категориям населения, так как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 района </a:t>
            </a:r>
            <a:r>
              <a:rPr lang="ru-RU" sz="2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затрагивает интересы каждого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жителя Балашинского муниципального образования Озинского муниципального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района Саратовской области.  </a:t>
            </a:r>
            <a:endParaRPr lang="en-US" sz="2400" b="1" i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доступной и понятной форме для граждан показаны основные показатели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бюджета муниципального образования. </a:t>
            </a:r>
            <a:endParaRPr lang="ru-RU" sz="2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http://budget.admkrsk.ru/about/PublishingImages/budget_out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286100"/>
            <a:ext cx="352474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расходов на 2020 год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Содержимое 22"/>
          <p:cNvGraphicFramePr>
            <a:graphicFrameLocks noGrp="1"/>
          </p:cNvGraphicFramePr>
          <p:nvPr>
            <p:ph idx="1"/>
          </p:nvPr>
        </p:nvGraphicFramePr>
        <p:xfrm>
          <a:off x="0" y="857232"/>
          <a:ext cx="9144000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http://budget.admkrsk.ru/about/PublishingImages/budget_out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523784"/>
            <a:ext cx="3524742" cy="333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расходов на 2021 год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Содержимое 22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9001156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расходов на 2022 год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" name="Содержимое 22"/>
          <p:cNvGraphicFramePr>
            <a:graphicFrameLocks noGrp="1"/>
          </p:cNvGraphicFramePr>
          <p:nvPr/>
        </p:nvGraphicFramePr>
        <p:xfrm>
          <a:off x="71422" y="857232"/>
          <a:ext cx="900115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9" descr="http://budget.admkrsk.ru/about/PublishingImages/budget_out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429000"/>
            <a:ext cx="352474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0001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Динамика расходов бюджета Балашинского муниципального образования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10"/>
          <p:cNvGraphicFramePr>
            <a:graphicFrameLocks/>
          </p:cNvGraphicFramePr>
          <p:nvPr/>
        </p:nvGraphicFramePr>
        <p:xfrm>
          <a:off x="0" y="1214422"/>
          <a:ext cx="8929718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ctrTitle"/>
          </p:nvPr>
        </p:nvSpPr>
        <p:spPr>
          <a:xfrm>
            <a:off x="407193" y="1"/>
            <a:ext cx="7951021" cy="715964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ru-RU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Муниципальный</a:t>
            </a:r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долг</a:t>
            </a:r>
          </a:p>
        </p:txBody>
      </p:sp>
      <p:sp>
        <p:nvSpPr>
          <p:cNvPr id="4" name="Блок-схема: задержка 3"/>
          <p:cNvSpPr/>
          <p:nvPr/>
        </p:nvSpPr>
        <p:spPr>
          <a:xfrm>
            <a:off x="551622" y="801757"/>
            <a:ext cx="7163650" cy="1477616"/>
          </a:xfrm>
          <a:prstGeom prst="flowChartDelay">
            <a:avLst/>
          </a:prstGeom>
          <a:solidFill>
            <a:srgbClr val="66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	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Заемные средства необходимо возвращать, а также уплачивать по ним проценты. В связи с этим возникает муниципальный долг.  </a:t>
            </a:r>
            <a:r>
              <a:rPr lang="ru-RU" sz="1600" b="1" u="sng" dirty="0">
                <a:solidFill>
                  <a:schemeClr val="accent2">
                    <a:lumMod val="50000"/>
                  </a:schemeClr>
                </a:solidFill>
              </a:rPr>
              <a:t>Муниципальный долг – совокупность долговых обязательств муниципального образования</a:t>
            </a:r>
          </a:p>
          <a:p>
            <a:pPr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60422" name="Picture 5" descr="http://ic.pics.livejournal.com/valeriy_churkin/82014059/3655/3655_9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1332" y="2928939"/>
            <a:ext cx="2737247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ая выноска 5"/>
          <p:cNvSpPr/>
          <p:nvPr/>
        </p:nvSpPr>
        <p:spPr>
          <a:xfrm>
            <a:off x="119062" y="2411413"/>
            <a:ext cx="2633663" cy="3167062"/>
          </a:xfrm>
          <a:prstGeom prst="wedgeRectCallout">
            <a:avLst>
              <a:gd name="adj1" fmla="val 61100"/>
              <a:gd name="adj2" fmla="val 15650"/>
            </a:avLst>
          </a:prstGeom>
          <a:solidFill>
            <a:srgbClr val="66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Объем долга не должен превышать утвержденный общий годовой объем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a:t>
            </a:r>
            <a:endParaRPr lang="ru-RU" sz="1600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5879307" y="2285993"/>
            <a:ext cx="3065860" cy="3160722"/>
          </a:xfrm>
          <a:prstGeom prst="wedgeRectCallout">
            <a:avLst>
              <a:gd name="adj1" fmla="val -55499"/>
              <a:gd name="adj2" fmla="val -18005"/>
            </a:avLst>
          </a:prstGeom>
          <a:solidFill>
            <a:srgbClr val="66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Объем расходов на обслуживание муниципального долга не должен превышать 15 процентов объема расходов  бюджета, за исключением объема расходов, которые осуществляются за счет субвенций, предоставляемых из бюджетов бюджетной системы Российской Федерации</a:t>
            </a:r>
            <a:endParaRPr lang="ru-RU" sz="1600" dirty="0"/>
          </a:p>
        </p:txBody>
      </p:sp>
      <p:sp>
        <p:nvSpPr>
          <p:cNvPr id="60425" name="AutoShape 7" descr="https://www.vrn-business.ru/sites/default/files/kart_dolg_0.jpg?1478604397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26" name="AutoShape 9" descr="https://www.vrn-business.ru/sites/default/files/kart_dolg_0.jpg?1478604397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00100" y="5715015"/>
          <a:ext cx="6715172" cy="1000133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693526"/>
                <a:gridCol w="1673882"/>
                <a:gridCol w="1673882"/>
                <a:gridCol w="1673882"/>
              </a:tblGrid>
              <a:tr h="368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</a:tr>
              <a:tr h="631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внутренний долг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429684" cy="7143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600" dirty="0" smtClean="0">
                <a:solidFill>
                  <a:srgbClr val="FF0066"/>
                </a:solidFill>
                <a:latin typeface="Bookman Old Style" pitchFamily="18" charset="0"/>
              </a:rPr>
              <a:t>Информация для контактов</a:t>
            </a:r>
            <a:endParaRPr lang="ru-RU" sz="3600" b="1" dirty="0" smtClean="0">
              <a:solidFill>
                <a:srgbClr val="FF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929" y="1214438"/>
            <a:ext cx="7933161" cy="2846387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1600" dirty="0" smtClean="0"/>
              <a:t>Контактная информация:</a:t>
            </a:r>
          </a:p>
          <a:p>
            <a:pPr algn="ctr">
              <a:defRPr/>
            </a:pPr>
            <a:r>
              <a:rPr lang="ru-RU" sz="1600" dirty="0" smtClean="0"/>
              <a:t>начальник финансового управления – Сергеева Лариса Александровна</a:t>
            </a:r>
          </a:p>
          <a:p>
            <a:pPr algn="ctr"/>
            <a:r>
              <a:rPr lang="ru-RU" sz="1600" dirty="0" smtClean="0"/>
              <a:t>Адрес Финансового управления: 413620, Саратовская область, р.п.Озинки, ул.Ленина,14.</a:t>
            </a:r>
            <a:br>
              <a:rPr lang="ru-RU" sz="1600" dirty="0" smtClean="0"/>
            </a:br>
            <a:r>
              <a:rPr lang="ru-RU" sz="1600" dirty="0" smtClean="0"/>
              <a:t>Электронная почта: </a:t>
            </a:r>
            <a:r>
              <a:rPr lang="en-US" sz="1600" u="sng" dirty="0" smtClean="0">
                <a:hlinkClick r:id="rId2"/>
              </a:rPr>
              <a:t>fo</a:t>
            </a:r>
            <a:r>
              <a:rPr lang="ru-RU" sz="1600" u="sng" dirty="0" smtClean="0">
                <a:hlinkClick r:id="rId2"/>
              </a:rPr>
              <a:t>17</a:t>
            </a:r>
            <a:r>
              <a:rPr lang="en-US" sz="1600" u="sng" dirty="0" smtClean="0">
                <a:hlinkClick r:id="rId2"/>
              </a:rPr>
              <a:t>ozin</a:t>
            </a:r>
            <a:r>
              <a:rPr lang="ru-RU" sz="1600" u="sng" dirty="0" smtClean="0">
                <a:hlinkClick r:id="rId2"/>
              </a:rPr>
              <a:t>@</a:t>
            </a:r>
            <a:r>
              <a:rPr lang="en-US" sz="1600" u="sng" dirty="0" smtClean="0">
                <a:hlinkClick r:id="rId2"/>
              </a:rPr>
              <a:t>mail</a:t>
            </a:r>
            <a:r>
              <a:rPr lang="ru-RU" sz="1600" u="sng" dirty="0" smtClean="0">
                <a:hlinkClick r:id="rId2"/>
              </a:rPr>
              <a:t>.</a:t>
            </a:r>
            <a:r>
              <a:rPr lang="en-US" sz="1600" u="sng" dirty="0" smtClean="0">
                <a:hlinkClick r:id="rId2"/>
              </a:rPr>
              <a:t>ru</a:t>
            </a:r>
            <a:r>
              <a:rPr lang="ru-RU" sz="1600" dirty="0" smtClean="0"/>
              <a:t>  </a:t>
            </a:r>
          </a:p>
          <a:p>
            <a:pPr algn="ctr"/>
            <a:r>
              <a:rPr lang="ru-RU" sz="1600" dirty="0" smtClean="0"/>
              <a:t>График работ: с 08.00 до 17.15 (обед с 12.00 до 13.00)</a:t>
            </a:r>
          </a:p>
          <a:p>
            <a:pPr algn="ctr">
              <a:defRPr/>
            </a:pPr>
            <a:r>
              <a:rPr lang="ru-RU" sz="1600" dirty="0" smtClean="0"/>
              <a:t>Телефоны 8(84576) 4-13-42, факс 8(84576) 4-13-42</a:t>
            </a: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44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714752"/>
            <a:ext cx="4105275" cy="2857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\\Client3\документы\БЮДЖЕТ ДЛЯ ГРАЖДАН\ФОТО\Балаши\i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880449"/>
            <a:ext cx="4400240" cy="2977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\\Client3\документы\БЮДЖЕТ ДЛЯ ГРАЖДАН\ФОТО\Балаши\i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974946"/>
            <a:ext cx="4057634" cy="2883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364333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1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</a:t>
            </a:r>
            <a:br>
              <a:rPr lang="ru-RU" sz="1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2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Местный бюджет Балашинского муниципального образования Озинского муниципального</a:t>
            </a:r>
            <a:r>
              <a:rPr lang="en-US" sz="22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района Саратовской области формируется в соответствии с бюджетным законодательством Российской Федерации, основой которого является Бюджетный кодекс Российской Федерации.</a:t>
            </a:r>
            <a:br>
              <a:rPr lang="ru-RU" sz="22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Бюджетный кодекс Российской Федерации определяет общие принципы бюджетного законодательства Российской Федерации, организации и функционирования бюджетной системы, основы бюджетного процесса и межбюджетных отношений, основания и виды ответственности за нарушение бюджетного законодательства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</a:t>
            </a:r>
            <a:endParaRPr lang="ru-RU" sz="2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24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://kanskadm.ru/files/level/osnovnie%20terimini%20i%20ponyati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"/>
            <a:ext cx="2500299" cy="17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Копия image-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928802"/>
            <a:ext cx="9144000" cy="4929197"/>
          </a:xfr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14282" y="357166"/>
            <a:ext cx="6500858" cy="1571636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соответствии с Бюджетным кодексом Российской Федерации бюджетом является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0"/>
            <a:ext cx="6280547" cy="6451590"/>
          </a:xfrm>
        </p:spPr>
        <p:txBody>
          <a:bodyPr rtlCol="0">
            <a:normAutofit fontScale="92500" lnSpcReduction="20000"/>
          </a:bodyPr>
          <a:lstStyle/>
          <a:p>
            <a:pPr algn="ctr"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algn="l">
              <a:defRPr/>
            </a:pPr>
            <a:endParaRPr lang="ru-RU" sz="2100" b="1" dirty="0" smtClean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Бюджетные ассигнования </a:t>
            </a:r>
            <a:r>
              <a:rPr lang="ru-RU" sz="21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предельные объемы денежных средств, предусмотренных в соответствующем финансовом году для исполнения бюджетных обязательств. </a:t>
            </a:r>
          </a:p>
          <a:p>
            <a:pPr algn="l">
              <a:defRPr/>
            </a:pPr>
            <a:r>
              <a:rPr lang="ru-RU" sz="21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Бюджетные обязательства </a:t>
            </a:r>
            <a:r>
              <a:rPr lang="ru-RU" sz="2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расходные обязательства, подлежащие исполнению в соответствующем финансовом году. </a:t>
            </a:r>
          </a:p>
          <a:p>
            <a:pPr algn="l">
              <a:defRPr/>
            </a:pPr>
            <a:r>
              <a:rPr lang="ru-RU" sz="2100" b="1" u="sng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Расходные обязательства </a:t>
            </a:r>
            <a:r>
              <a:rPr lang="ru-RU" sz="2100" b="1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- обусловленные законом, иным нормативным правовым актом, договором или соглашением обязанности муниципального образования или действующего от его имени казенного учреждения предоставить физическому или юридическому лицу, иному публично-правовому образованию, субъекту международного права средства из бюджета. </a:t>
            </a:r>
          </a:p>
          <a:p>
            <a:pPr algn="l">
              <a:defRPr/>
            </a:pPr>
            <a:r>
              <a:rPr lang="ru-RU" sz="2100" b="1" u="sng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 </a:t>
            </a:r>
            <a:r>
              <a:rPr lang="ru-RU" sz="21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-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 </a:t>
            </a:r>
          </a:p>
          <a:p>
            <a:pPr algn="l">
              <a:defRPr/>
            </a:pPr>
            <a:r>
              <a:rPr lang="ru-RU" sz="2100" b="1" u="sng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21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-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lang="en-US" sz="2100" b="1" dirty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572000"/>
            <a:ext cx="2500299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32772" name="Picture 5" descr="http://kanskadm.ru/files/level/osnovnie%20terimini%20i%20ponyatiy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1"/>
            <a:ext cx="2143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5" y="357166"/>
            <a:ext cx="6429419" cy="5353062"/>
          </a:xfrm>
        </p:spPr>
        <p:txBody>
          <a:bodyPr rtlCol="0">
            <a:normAutofit/>
          </a:bodyPr>
          <a:lstStyle/>
          <a:p>
            <a:pPr algn="l"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2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Текущий финансовый год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>
              <a:defRPr/>
            </a:pPr>
            <a:r>
              <a:rPr lang="ru-RU" sz="2000" b="1" u="sng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 </a:t>
            </a:r>
            <a:r>
              <a:rPr lang="ru-RU" sz="2000" b="1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– год, следующий за текущим финансовым годом. </a:t>
            </a:r>
          </a:p>
          <a:p>
            <a:pPr algn="l">
              <a:defRPr/>
            </a:pPr>
            <a:r>
              <a:rPr lang="ru-RU" sz="2000" b="1" u="sng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sz="20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– два финансовых года, следующие за очередным финансовым годом. </a:t>
            </a:r>
            <a:endParaRPr lang="en-US" sz="2000" dirty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5" descr="http://kanskadm.ru/files/level/osnovnie%20terimini%20i%20ponyati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1571" y="1"/>
            <a:ext cx="2922429" cy="214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Kadyseva\Pictures\клипарт\денежки\рубль-валюта-путин-всех-переиграл-весело-весело-встретим-новый-год-1538045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685"/>
          <a:stretch>
            <a:fillRect/>
          </a:stretch>
        </p:blipFill>
        <p:spPr bwMode="auto">
          <a:xfrm>
            <a:off x="4786315" y="2928935"/>
            <a:ext cx="4357686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Рисунок 4"/>
          <p:cNvPicPr>
            <a:picLocks noChangeAspect="1" noChangeArrowheads="1"/>
          </p:cNvPicPr>
          <p:nvPr/>
        </p:nvPicPr>
        <p:blipFill>
          <a:blip r:embed="rId4"/>
          <a:srcRect l="36307" t="35201" r="36671" b="41333"/>
          <a:stretch>
            <a:fillRect/>
          </a:stretch>
        </p:blipFill>
        <p:spPr bwMode="auto">
          <a:xfrm>
            <a:off x="285719" y="4000504"/>
            <a:ext cx="3306559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>
          <a:xfrm>
            <a:off x="470298" y="185738"/>
            <a:ext cx="6721078" cy="609600"/>
          </a:xfrm>
        </p:spPr>
        <p:txBody>
          <a:bodyPr/>
          <a:lstStyle/>
          <a:p>
            <a:pPr algn="ctr" eaLnBrk="1" hangingPunct="1"/>
            <a:r>
              <a:rPr lang="ru-RU" sz="3200" b="1" dirty="0" smtClean="0"/>
              <a:t>БЮДЖЕТНАЯ КЛАССИФИКАЦИЯ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874712"/>
            <a:ext cx="7072361" cy="2697163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003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того, чтобы правильно составить бюджет, а затем надлежащим образом его исполнить, доходы, расходы, источники финансирования дефицита бюджета необходимо сгруппировать определенным образом. </a:t>
            </a:r>
          </a:p>
          <a:p>
            <a:pPr algn="ctr">
              <a:defRPr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этого существует </a:t>
            </a:r>
            <a:r>
              <a:rPr lang="ru-RU" sz="1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классификация. </a:t>
            </a:r>
          </a:p>
          <a:p>
            <a:pPr algn="ctr">
              <a:defRPr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рамках бюджетной классификации всем доходам, расходам, источникам финансирования дефицита бюджета присваивается уникальный код, состоящий из 20 разрядов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" y="3714751"/>
            <a:ext cx="2185974" cy="29643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u="sng" dirty="0">
                <a:solidFill>
                  <a:schemeClr val="bg1"/>
                </a:solidFill>
              </a:rPr>
              <a:t>Код классификации доходов состоит из</a:t>
            </a:r>
            <a:r>
              <a:rPr lang="ru-RU" sz="1400" b="1" dirty="0">
                <a:solidFill>
                  <a:schemeClr val="bg1"/>
                </a:solidFill>
              </a:rPr>
              <a:t>: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- кода администратора доходов;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- кода вида доходов; 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solidFill>
                  <a:schemeClr val="bg1"/>
                </a:solidFill>
              </a:rPr>
              <a:t>кода подвида доходов </a:t>
            </a:r>
          </a:p>
          <a:p>
            <a:pPr>
              <a:defRPr/>
            </a:pPr>
            <a:r>
              <a:rPr lang="ru-RU" sz="1400" b="1" dirty="0"/>
              <a:t> </a:t>
            </a:r>
            <a:endParaRPr lang="ru-RU" sz="1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7683" y="3714752"/>
            <a:ext cx="2172945" cy="2944466"/>
          </a:xfrm>
          <a:prstGeom prst="roundRect">
            <a:avLst/>
          </a:prstGeom>
          <a:solidFill>
            <a:srgbClr val="9966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u="sng" dirty="0">
                <a:solidFill>
                  <a:schemeClr val="tx1"/>
                </a:solidFill>
              </a:rPr>
              <a:t>Код классификации расходов состоит из</a:t>
            </a:r>
            <a:r>
              <a:rPr lang="ru-RU" sz="1400" b="1" dirty="0">
                <a:solidFill>
                  <a:schemeClr val="tx1"/>
                </a:solidFill>
              </a:rPr>
              <a:t>: 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- кода главного распорядителя средств бюджета; 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- кода раздела, подраздела, целевой статьи и вида расходов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3504" y="3714752"/>
            <a:ext cx="2286016" cy="2928958"/>
          </a:xfrm>
          <a:prstGeom prst="roundRect">
            <a:avLst/>
          </a:prstGeom>
          <a:solidFill>
            <a:srgbClr val="FF66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b="1" u="sng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ru-RU" sz="1400" b="1" u="sng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400" b="1" u="sng" dirty="0" smtClean="0">
                <a:solidFill>
                  <a:schemeClr val="bg1"/>
                </a:solidFill>
              </a:rPr>
              <a:t>Код  классификации </a:t>
            </a:r>
            <a:r>
              <a:rPr lang="ru-RU" sz="1400" b="1" u="sng" dirty="0">
                <a:solidFill>
                  <a:schemeClr val="bg1"/>
                </a:solidFill>
              </a:rPr>
              <a:t>источников финансирования дефицита состоит из: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- кода администратора источников финансирования дефицита; 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solidFill>
                  <a:schemeClr val="bg1"/>
                </a:solidFill>
              </a:rPr>
              <a:t>кода группы, подгруппы, статьи и вида </a:t>
            </a: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4829" name="Picture 14" descr="http://kanskadm.ru/files/level/osnovnie%20terimini%20i%20ponyati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4491" y="0"/>
            <a:ext cx="1789509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Показатели социально - экономического развития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Балашинского муниципального образования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31148157"/>
              </p:ext>
            </p:extLst>
          </p:nvPr>
        </p:nvGraphicFramePr>
        <p:xfrm>
          <a:off x="0" y="1469821"/>
          <a:ext cx="9144001" cy="53881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40865"/>
                <a:gridCol w="827510"/>
                <a:gridCol w="1120144"/>
                <a:gridCol w="1312201"/>
                <a:gridCol w="1088108"/>
                <a:gridCol w="1312201"/>
                <a:gridCol w="1142972"/>
              </a:tblGrid>
              <a:tr h="57594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Ед. из.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</a:rPr>
                        <a:t> год  отчет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2019 год ожидаемое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2020 год прогноз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</a:p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прогноз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2022 год прогноз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594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постоянного населения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890,0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869,0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869,0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869,0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869,0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55898"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работающих в экономике – всего: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295875"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Фонд начисленной заработной платы работающих в экономике (тыс. руб.) – всего: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9696,1</a:t>
                      </a:r>
                      <a:endParaRPr lang="ru-RU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10412,5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11027,0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11799,0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12625,0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</a:tr>
              <a:tr h="105589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работников организаций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16160,17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17354,17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18378,33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19665,00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21041,67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</a:tr>
              <a:tr h="828620"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детей до 18 лет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307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35729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бюджета образования на 2020 год и на плановый период 2021 и 2022 годов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8929718" cy="535782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		</a:t>
            </a: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Основными целями налоговой политики являются, обеспечение бюджетной устойчивости, получение необходимого объема бюджетных доходов, поддержка предпринимательской и инвестиционной активности.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		Бюджетная политика на 2020 год и на плановый период 2021 и 2022 годов  нацелена на обеспечение сбалансированности и устойчивости бюджета в условиях ограниченности финансовых ресурсов, последовательное сокращение бюджетного дефицита и будет направлена на решение основных задач: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– гарантированное исполнение принятых расходных обязательств;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-сохранение долгосрочной сбалансированности доходов и расходов;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-формирование бюджетных расходов исходя из приоритетов и планируемых результатов.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Link - Money-bag-gold-co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5" y="4572008"/>
            <a:ext cx="3214709" cy="2285992"/>
          </a:xfrm>
          <a:prstGeom prst="rect">
            <a:avLst/>
          </a:prstGeom>
        </p:spPr>
      </p:pic>
      <p:pic>
        <p:nvPicPr>
          <p:cNvPr id="6" name="Рисунок 5" descr="iStock-5420961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4500570"/>
            <a:ext cx="3107553" cy="2357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8346</TotalTime>
  <Words>1452</Words>
  <Application>Microsoft Office PowerPoint</Application>
  <PresentationFormat>Экран (4:3)</PresentationFormat>
  <Paragraphs>400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Слайд 1</vt:lpstr>
      <vt:lpstr>Слайд 2</vt:lpstr>
      <vt:lpstr>                     Местный бюджет Балашинского муниципального образования Озинского муниципального района Саратовской области формируется в соответствии с бюджетным законодательством Российской Федерации, основой которого является Бюджетный кодекс Российской Федерации.      Бюджетный кодекс Российской Федерации определяет общие принципы бюджетного законодательства Российской Федерации, организации и функционирования бюджетной системы, основы бюджетного процесса и межбюджетных отношений, основания и виды ответственности за нарушение бюджетного законодательства.  </vt:lpstr>
      <vt:lpstr>     В соответствии с Бюджетным кодексом Российской Федерации бюджетом является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 </vt:lpstr>
      <vt:lpstr>Слайд 5</vt:lpstr>
      <vt:lpstr>Слайд 6</vt:lpstr>
      <vt:lpstr>БЮДЖЕТНАЯ КЛАССИФИКАЦИЯ</vt:lpstr>
      <vt:lpstr>Показатели социально - экономического развития  Балашинского муниципального образования</vt:lpstr>
      <vt:lpstr>Основные направления бюджетной и налоговой политики бюджета образования на 2020 год и на плановый период 2021 и 2022 годов</vt:lpstr>
      <vt:lpstr>Слайд 10</vt:lpstr>
      <vt:lpstr>Слайд 11</vt:lpstr>
      <vt:lpstr>Слайд 12</vt:lpstr>
      <vt:lpstr>Доходы бюджета</vt:lpstr>
      <vt:lpstr>  РАСПРЕДЕЛЕНИЕ  ДОХОДОВ</vt:lpstr>
      <vt:lpstr>Структура собственных доходов бюджета  на 2019 -2022 годов          </vt:lpstr>
      <vt:lpstr>Слайд 16</vt:lpstr>
      <vt:lpstr>Слайд 17</vt:lpstr>
      <vt:lpstr>Динамика поступлений  доходов в бюджет Балашинского муниципального образования</vt:lpstr>
      <vt:lpstr>Распределение  бюджетных ассигнований по разделам  и подразделам классификации расходов</vt:lpstr>
      <vt:lpstr>Структура расходов на 2020 год</vt:lpstr>
      <vt:lpstr>Структура расходов на 2021 год</vt:lpstr>
      <vt:lpstr>Структура расходов на 2022 год</vt:lpstr>
      <vt:lpstr> Динамика расходов бюджета Балашинского муниципального образования</vt:lpstr>
      <vt:lpstr>Муниципальный долг</vt:lpstr>
      <vt:lpstr>Информация для контактов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1</cp:lastModifiedBy>
  <cp:revision>422</cp:revision>
  <dcterms:created xsi:type="dcterms:W3CDTF">2013-08-13T09:18:10Z</dcterms:created>
  <dcterms:modified xsi:type="dcterms:W3CDTF">2019-12-18T05:45:02Z</dcterms:modified>
</cp:coreProperties>
</file>